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256" r:id="rId3"/>
    <p:sldId id="262" r:id="rId4"/>
    <p:sldId id="258" r:id="rId5"/>
    <p:sldId id="257" r:id="rId6"/>
    <p:sldId id="261" r:id="rId7"/>
    <p:sldId id="264" r:id="rId8"/>
    <p:sldId id="266" r:id="rId9"/>
    <p:sldId id="267" r:id="rId10"/>
    <p:sldId id="268" r:id="rId11"/>
    <p:sldId id="269" r:id="rId12"/>
    <p:sldId id="272" r:id="rId13"/>
    <p:sldId id="273" r:id="rId14"/>
    <p:sldId id="259" r:id="rId15"/>
    <p:sldId id="260" r:id="rId16"/>
    <p:sldId id="270" r:id="rId17"/>
    <p:sldId id="274" r:id="rId18"/>
    <p:sldId id="275" r:id="rId19"/>
    <p:sldId id="276" r:id="rId20"/>
    <p:sldId id="271" r:id="rId21"/>
    <p:sldId id="277" r:id="rId22"/>
    <p:sldId id="278" r:id="rId23"/>
    <p:sldId id="310" r:id="rId24"/>
    <p:sldId id="279" r:id="rId25"/>
    <p:sldId id="280" r:id="rId26"/>
    <p:sldId id="281" r:id="rId27"/>
    <p:sldId id="282" r:id="rId28"/>
    <p:sldId id="284" r:id="rId29"/>
    <p:sldId id="285" r:id="rId30"/>
    <p:sldId id="290" r:id="rId31"/>
    <p:sldId id="291" r:id="rId32"/>
    <p:sldId id="292" r:id="rId33"/>
    <p:sldId id="293" r:id="rId34"/>
    <p:sldId id="283" r:id="rId35"/>
    <p:sldId id="295" r:id="rId36"/>
    <p:sldId id="297" r:id="rId37"/>
    <p:sldId id="294" r:id="rId38"/>
    <p:sldId id="298" r:id="rId39"/>
    <p:sldId id="299" r:id="rId40"/>
    <p:sldId id="300" r:id="rId41"/>
    <p:sldId id="301" r:id="rId42"/>
    <p:sldId id="286" r:id="rId43"/>
    <p:sldId id="302" r:id="rId44"/>
    <p:sldId id="303" r:id="rId45"/>
    <p:sldId id="287" r:id="rId46"/>
    <p:sldId id="288" r:id="rId47"/>
    <p:sldId id="289" r:id="rId48"/>
    <p:sldId id="306" r:id="rId49"/>
    <p:sldId id="308" r:id="rId50"/>
    <p:sldId id="307" r:id="rId51"/>
    <p:sldId id="309" r:id="rId52"/>
    <p:sldId id="304" r:id="rId53"/>
    <p:sldId id="311" r:id="rId54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CC00FF"/>
    <a:srgbClr val="FF0066"/>
    <a:srgbClr val="FEF4FD"/>
    <a:srgbClr val="FDE9FB"/>
    <a:srgbClr val="CCCCFF"/>
    <a:srgbClr val="9999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213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810F28-324B-4404-981D-4ED5F6512E2F}" type="slidenum">
              <a:rPr lang="es-ES" altLang="es-US"/>
              <a:pPr/>
              <a:t>‹Nº›</a:t>
            </a:fld>
            <a:endParaRPr lang="es-ES" altLang="es-US"/>
          </a:p>
        </p:txBody>
      </p:sp>
    </p:spTree>
    <p:extLst>
      <p:ext uri="{BB962C8B-B14F-4D97-AF65-F5344CB8AC3E}">
        <p14:creationId xmlns:p14="http://schemas.microsoft.com/office/powerpoint/2010/main" val="1870238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300F4C-4C23-488E-85D5-12C8A22F7AD8}" type="slidenum">
              <a:rPr lang="es-ES" altLang="es-US"/>
              <a:pPr/>
              <a:t>‹Nº›</a:t>
            </a:fld>
            <a:endParaRPr lang="es-ES" altLang="es-US"/>
          </a:p>
        </p:txBody>
      </p:sp>
    </p:spTree>
    <p:extLst>
      <p:ext uri="{BB962C8B-B14F-4D97-AF65-F5344CB8AC3E}">
        <p14:creationId xmlns:p14="http://schemas.microsoft.com/office/powerpoint/2010/main" val="2640317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8E18C8-793C-439B-B22B-9A44D6F9729C}" type="slidenum">
              <a:rPr lang="es-ES" altLang="es-US"/>
              <a:pPr/>
              <a:t>‹Nº›</a:t>
            </a:fld>
            <a:endParaRPr lang="es-ES" altLang="es-US"/>
          </a:p>
        </p:txBody>
      </p:sp>
    </p:spTree>
    <p:extLst>
      <p:ext uri="{BB962C8B-B14F-4D97-AF65-F5344CB8AC3E}">
        <p14:creationId xmlns:p14="http://schemas.microsoft.com/office/powerpoint/2010/main" val="45120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FD07C0-2464-4B1D-9BCE-D601F84DA774}" type="slidenum">
              <a:rPr lang="es-ES" altLang="es-US"/>
              <a:pPr/>
              <a:t>‹Nº›</a:t>
            </a:fld>
            <a:endParaRPr lang="es-ES" altLang="es-US"/>
          </a:p>
        </p:txBody>
      </p:sp>
    </p:spTree>
    <p:extLst>
      <p:ext uri="{BB962C8B-B14F-4D97-AF65-F5344CB8AC3E}">
        <p14:creationId xmlns:p14="http://schemas.microsoft.com/office/powerpoint/2010/main" val="1013146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4173A3-0567-4218-83E2-8DBD1DE70FBA}" type="slidenum">
              <a:rPr lang="es-ES" altLang="es-US"/>
              <a:pPr/>
              <a:t>‹Nº›</a:t>
            </a:fld>
            <a:endParaRPr lang="es-ES" altLang="es-US"/>
          </a:p>
        </p:txBody>
      </p:sp>
    </p:spTree>
    <p:extLst>
      <p:ext uri="{BB962C8B-B14F-4D97-AF65-F5344CB8AC3E}">
        <p14:creationId xmlns:p14="http://schemas.microsoft.com/office/powerpoint/2010/main" val="279172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6984C1-D8C7-4D8B-A8E7-BBEBAEE7C231}" type="slidenum">
              <a:rPr lang="es-ES" altLang="es-US"/>
              <a:pPr/>
              <a:t>‹Nº›</a:t>
            </a:fld>
            <a:endParaRPr lang="es-ES" altLang="es-US"/>
          </a:p>
        </p:txBody>
      </p:sp>
    </p:spTree>
    <p:extLst>
      <p:ext uri="{BB962C8B-B14F-4D97-AF65-F5344CB8AC3E}">
        <p14:creationId xmlns:p14="http://schemas.microsoft.com/office/powerpoint/2010/main" val="2116353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9F7D3E-D26B-4D0C-8BA1-CB2B715C0CFD}" type="slidenum">
              <a:rPr lang="es-ES" altLang="es-US"/>
              <a:pPr/>
              <a:t>‹Nº›</a:t>
            </a:fld>
            <a:endParaRPr lang="es-ES" altLang="es-US"/>
          </a:p>
        </p:txBody>
      </p:sp>
    </p:spTree>
    <p:extLst>
      <p:ext uri="{BB962C8B-B14F-4D97-AF65-F5344CB8AC3E}">
        <p14:creationId xmlns:p14="http://schemas.microsoft.com/office/powerpoint/2010/main" val="2074281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BD125E-9A12-41C0-89F3-64BE2BCF8E64}" type="slidenum">
              <a:rPr lang="es-ES" altLang="es-US"/>
              <a:pPr/>
              <a:t>‹Nº›</a:t>
            </a:fld>
            <a:endParaRPr lang="es-ES" altLang="es-US"/>
          </a:p>
        </p:txBody>
      </p:sp>
    </p:spTree>
    <p:extLst>
      <p:ext uri="{BB962C8B-B14F-4D97-AF65-F5344CB8AC3E}">
        <p14:creationId xmlns:p14="http://schemas.microsoft.com/office/powerpoint/2010/main" val="2859725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318F0A-92C6-405B-A1E5-127FDADC6C7E}" type="slidenum">
              <a:rPr lang="es-ES" altLang="es-US"/>
              <a:pPr/>
              <a:t>‹Nº›</a:t>
            </a:fld>
            <a:endParaRPr lang="es-ES" altLang="es-US"/>
          </a:p>
        </p:txBody>
      </p:sp>
    </p:spTree>
    <p:extLst>
      <p:ext uri="{BB962C8B-B14F-4D97-AF65-F5344CB8AC3E}">
        <p14:creationId xmlns:p14="http://schemas.microsoft.com/office/powerpoint/2010/main" val="3030009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CA497D-8CDA-44C1-8E23-A16074C40AA9}" type="slidenum">
              <a:rPr lang="es-ES" altLang="es-US"/>
              <a:pPr/>
              <a:t>‹Nº›</a:t>
            </a:fld>
            <a:endParaRPr lang="es-ES" altLang="es-US"/>
          </a:p>
        </p:txBody>
      </p:sp>
    </p:spTree>
    <p:extLst>
      <p:ext uri="{BB962C8B-B14F-4D97-AF65-F5344CB8AC3E}">
        <p14:creationId xmlns:p14="http://schemas.microsoft.com/office/powerpoint/2010/main" val="2874993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E0FFB4-156C-4CB0-A1C1-B6BF665EBCDB}" type="slidenum">
              <a:rPr lang="es-ES" altLang="es-US"/>
              <a:pPr/>
              <a:t>‹Nº›</a:t>
            </a:fld>
            <a:endParaRPr lang="es-ES" altLang="es-US"/>
          </a:p>
        </p:txBody>
      </p:sp>
    </p:spTree>
    <p:extLst>
      <p:ext uri="{BB962C8B-B14F-4D97-AF65-F5344CB8AC3E}">
        <p14:creationId xmlns:p14="http://schemas.microsoft.com/office/powerpoint/2010/main" val="1353135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US" smtClean="0"/>
              <a:t>Haga clic para modificar el estilo de texto del patrón</a:t>
            </a:r>
          </a:p>
          <a:p>
            <a:pPr lvl="1"/>
            <a:r>
              <a:rPr lang="es-ES" altLang="es-US" smtClean="0"/>
              <a:t>Segundo nivel</a:t>
            </a:r>
          </a:p>
          <a:p>
            <a:pPr lvl="2"/>
            <a:r>
              <a:rPr lang="es-ES" altLang="es-US" smtClean="0"/>
              <a:t>Tercer nivel</a:t>
            </a:r>
          </a:p>
          <a:p>
            <a:pPr lvl="3"/>
            <a:r>
              <a:rPr lang="es-ES" altLang="es-US" smtClean="0"/>
              <a:t>Cuarto nivel</a:t>
            </a:r>
          </a:p>
          <a:p>
            <a:pPr lvl="4"/>
            <a:r>
              <a:rPr lang="es-ES" altLang="es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s-ES" altLang="es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s-ES" altLang="es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DF7FA18D-639F-4976-B9A0-ED4FE7A391D9}" type="slidenum">
              <a:rPr lang="es-ES" altLang="es-US"/>
              <a:pPr/>
              <a:t>‹Nº›</a:t>
            </a:fld>
            <a:endParaRPr lang="es-ES" altLang="es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docente\Dropbox\UBO\Gestion%20Curricular\Semestre%20I%202021\INTRODUCCION%20A%20LA%20MEDICINA%20E%20IBE\Material\Presentacion%20ECG\MUGA03.avi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40.png"/><Relationship Id="rId4" Type="http://schemas.openxmlformats.org/officeDocument/2006/relationships/oleObject" Target="../embeddings/oleObject19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42.png"/><Relationship Id="rId4" Type="http://schemas.openxmlformats.org/officeDocument/2006/relationships/oleObject" Target="../embeddings/oleObject20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43.png"/><Relationship Id="rId4" Type="http://schemas.openxmlformats.org/officeDocument/2006/relationships/oleObject" Target="../embeddings/oleObject21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44.jpeg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50.png"/><Relationship Id="rId4" Type="http://schemas.openxmlformats.org/officeDocument/2006/relationships/oleObject" Target="../embeddings/oleObject25.bin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iasalus.com/vs/B2C/cn/enciclopedia/ESP/ency/article/003868.jsp" TargetMode="External"/><Relationship Id="rId13" Type="http://schemas.openxmlformats.org/officeDocument/2006/relationships/hyperlink" Target="http://www.vet.ohio-state.edu/docs/vm600/ecglab/image01.html" TargetMode="External"/><Relationship Id="rId3" Type="http://schemas.openxmlformats.org/officeDocument/2006/relationships/hyperlink" Target="http://www.svnp.es/Documen/ecg.htm" TargetMode="External"/><Relationship Id="rId7" Type="http://schemas.openxmlformats.org/officeDocument/2006/relationships/hyperlink" Target="http://www.umm.edu/esp_ency/article/003868.htm" TargetMode="External"/><Relationship Id="rId12" Type="http://schemas.openxmlformats.org/officeDocument/2006/relationships/hyperlink" Target="http://sabanet.unisabana.edu.co/medicina/semestre3/fisiologia/ec299g.html" TargetMode="External"/><Relationship Id="rId2" Type="http://schemas.openxmlformats.org/officeDocument/2006/relationships/hyperlink" Target="http://www10.uniovi.es/medvoice/u6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medspain.com/curso_ekg/cursoekg_indice.htm" TargetMode="External"/><Relationship Id="rId11" Type="http://schemas.openxmlformats.org/officeDocument/2006/relationships/hyperlink" Target="http://webs.comb.es/aranda/eind.html" TargetMode="External"/><Relationship Id="rId5" Type="http://schemas.openxmlformats.org/officeDocument/2006/relationships/hyperlink" Target="http://es.geocities.com/simplex59/electrocardiograma.html" TargetMode="External"/><Relationship Id="rId10" Type="http://schemas.openxmlformats.org/officeDocument/2006/relationships/hyperlink" Target="http://www.geocities.com/estandar_ecg/" TargetMode="External"/><Relationship Id="rId4" Type="http://schemas.openxmlformats.org/officeDocument/2006/relationships/hyperlink" Target="http://www.e-mergencia.com/html/historia_ecg/" TargetMode="External"/><Relationship Id="rId9" Type="http://schemas.openxmlformats.org/officeDocument/2006/relationships/hyperlink" Target="http://www.estafilococo.com.ar/electrocardiol.ht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258888" y="-26988"/>
          <a:ext cx="6985000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Fotografía de Photo Editor" r:id="rId3" imgW="2352381" imgH="2647619" progId="MSPhotoEd.3">
                  <p:embed/>
                </p:oleObj>
              </mc:Choice>
              <mc:Fallback>
                <p:oleObj name="Fotografía de Photo Editor" r:id="rId3" imgW="2352381" imgH="264761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-26988"/>
                        <a:ext cx="6985000" cy="6858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Line 3"/>
          <p:cNvSpPr>
            <a:spLocks noChangeShapeType="1"/>
          </p:cNvSpPr>
          <p:nvPr/>
        </p:nvSpPr>
        <p:spPr bwMode="auto">
          <a:xfrm>
            <a:off x="3275013" y="981075"/>
            <a:ext cx="288925" cy="792163"/>
          </a:xfrm>
          <a:prstGeom prst="line">
            <a:avLst/>
          </a:prstGeom>
          <a:noFill/>
          <a:ln w="1270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708400" y="1196975"/>
            <a:ext cx="215900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S" altLang="es-CL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>
            <a:off x="2771775" y="2924175"/>
            <a:ext cx="863600" cy="217488"/>
          </a:xfrm>
          <a:prstGeom prst="line">
            <a:avLst/>
          </a:prstGeom>
          <a:noFill/>
          <a:ln w="1270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4786313" y="4724400"/>
            <a:ext cx="649287" cy="1800225"/>
          </a:xfrm>
          <a:prstGeom prst="line">
            <a:avLst/>
          </a:prstGeom>
          <a:noFill/>
          <a:ln w="1270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5076825" y="2924175"/>
            <a:ext cx="2808288" cy="144463"/>
          </a:xfrm>
          <a:prstGeom prst="line">
            <a:avLst/>
          </a:prstGeom>
          <a:noFill/>
          <a:ln w="1905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H="1" flipV="1">
            <a:off x="4645025" y="1844675"/>
            <a:ext cx="358775" cy="719138"/>
          </a:xfrm>
          <a:prstGeom prst="line">
            <a:avLst/>
          </a:prstGeom>
          <a:noFill/>
          <a:ln w="1270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3708400" y="2997200"/>
            <a:ext cx="215900" cy="36036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S" alt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remove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5" presetClass="entr" presetSubtype="0" fill="remove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remove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5" presetClass="entr" presetSubtype="0" fill="remove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5" presetClass="entr" presetSubtype="0" fill="remove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  <p:bldP spid="16389" grpId="0" animBg="1"/>
      <p:bldP spid="16390" grpId="0" animBg="1"/>
      <p:bldP spid="16391" grpId="0" animBg="1"/>
      <p:bldP spid="1639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-100013"/>
            <a:ext cx="7092950" cy="683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916113"/>
            <a:ext cx="5746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3"/>
          <p:cNvGraphicFramePr>
            <a:graphicFrameLocks noChangeAspect="1"/>
          </p:cNvGraphicFramePr>
          <p:nvPr/>
        </p:nvGraphicFramePr>
        <p:xfrm>
          <a:off x="215900" y="327025"/>
          <a:ext cx="8964613" cy="591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name="Fotografía de Photo Editor" r:id="rId3" imgW="6342857" imgH="4180952" progId="MSPhotoEd.3">
                  <p:embed/>
                </p:oleObj>
              </mc:Choice>
              <mc:Fallback>
                <p:oleObj name="Fotografía de Photo Editor" r:id="rId3" imgW="6342857" imgH="4180952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00" y="327025"/>
                        <a:ext cx="8964613" cy="591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611188" y="836613"/>
            <a:ext cx="3455987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b="1"/>
              <a:t>DERIVACIONES BIPOLARES</a:t>
            </a:r>
          </a:p>
          <a:p>
            <a:pPr eaLnBrk="1" hangingPunct="1"/>
            <a:r>
              <a:rPr lang="es-CL" altLang="es-US" b="1"/>
              <a:t>Triángulo de Einthoven (1895)</a:t>
            </a:r>
            <a:endParaRPr lang="es-ES" altLang="es-US" b="1"/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1547813" y="5480050"/>
            <a:ext cx="290195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S" altLang="es-US" sz="2000" b="1"/>
          </a:p>
        </p:txBody>
      </p:sp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900113" y="5924550"/>
            <a:ext cx="338455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sz="2400" b="1"/>
              <a:t>electrodo indiferente</a:t>
            </a:r>
            <a:endParaRPr lang="es-ES" altLang="es-US" sz="2400" b="1"/>
          </a:p>
        </p:txBody>
      </p:sp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5508625" y="5876925"/>
            <a:ext cx="338455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sz="2400" b="1"/>
              <a:t>electrodo explorador</a:t>
            </a:r>
            <a:endParaRPr lang="es-ES" altLang="es-US" sz="2400" b="1"/>
          </a:p>
        </p:txBody>
      </p:sp>
      <p:sp>
        <p:nvSpPr>
          <p:cNvPr id="12295" name="Rectangle 9"/>
          <p:cNvSpPr>
            <a:spLocks noChangeArrowheads="1"/>
          </p:cNvSpPr>
          <p:nvPr/>
        </p:nvSpPr>
        <p:spPr bwMode="auto">
          <a:xfrm>
            <a:off x="6300788" y="5373688"/>
            <a:ext cx="2592387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S" altLang="es-CL"/>
          </a:p>
        </p:txBody>
      </p:sp>
      <p:sp>
        <p:nvSpPr>
          <p:cNvPr id="12296" name="Rectangle 10"/>
          <p:cNvSpPr>
            <a:spLocks noChangeArrowheads="1"/>
          </p:cNvSpPr>
          <p:nvPr/>
        </p:nvSpPr>
        <p:spPr bwMode="auto">
          <a:xfrm>
            <a:off x="6516688" y="5373688"/>
            <a:ext cx="2592387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S" altLang="es-CL"/>
          </a:p>
        </p:txBody>
      </p:sp>
      <p:pic>
        <p:nvPicPr>
          <p:cNvPr id="12297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492375"/>
            <a:ext cx="7048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17700"/>
            <a:ext cx="7048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495" name="Object 15"/>
          <p:cNvGraphicFramePr>
            <a:graphicFrameLocks noChangeAspect="1"/>
          </p:cNvGraphicFramePr>
          <p:nvPr/>
        </p:nvGraphicFramePr>
        <p:xfrm>
          <a:off x="2555875" y="2781300"/>
          <a:ext cx="1771650" cy="273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Fotografía de Photo Editor" r:id="rId6" imgW="1771429" imgH="2734057" progId="MSPhotoEd.3">
                  <p:embed/>
                </p:oleObj>
              </mc:Choice>
              <mc:Fallback>
                <p:oleObj name="Fotografía de Photo Editor" r:id="rId6" imgW="1771429" imgH="2734057" progId="MSPhotoEd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2781300"/>
                        <a:ext cx="1771650" cy="273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6"/>
          <p:cNvGraphicFramePr>
            <a:graphicFrameLocks noChangeAspect="1"/>
          </p:cNvGraphicFramePr>
          <p:nvPr/>
        </p:nvGraphicFramePr>
        <p:xfrm>
          <a:off x="152400" y="2513013"/>
          <a:ext cx="4924425" cy="437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Fotografía de Photo Editor" r:id="rId3" imgW="4923810" imgH="4371429" progId="MSPhotoEd.3">
                  <p:embed/>
                </p:oleObj>
              </mc:Choice>
              <mc:Fallback>
                <p:oleObj name="Fotografía de Photo Editor" r:id="rId3" imgW="4923810" imgH="4371429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513013"/>
                        <a:ext cx="4924425" cy="437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7"/>
          <p:cNvGraphicFramePr>
            <a:graphicFrameLocks noChangeAspect="1"/>
          </p:cNvGraphicFramePr>
          <p:nvPr/>
        </p:nvGraphicFramePr>
        <p:xfrm>
          <a:off x="3838575" y="0"/>
          <a:ext cx="5305425" cy="301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Fotografía de Photo Editor" r:id="rId5" imgW="5304762" imgH="3019048" progId="MSPhotoEd.3">
                  <p:embed/>
                </p:oleObj>
              </mc:Choice>
              <mc:Fallback>
                <p:oleObj name="Fotografía de Photo Editor" r:id="rId5" imgW="5304762" imgH="3019048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8575" y="0"/>
                        <a:ext cx="5305425" cy="301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38835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3975"/>
            <a:ext cx="8424862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0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4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88913"/>
            <a:ext cx="7416800" cy="629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11188" y="836613"/>
            <a:ext cx="5113337" cy="8350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sz="2400" b="1"/>
              <a:t>DERIVACIONES PRECORDIALES</a:t>
            </a:r>
          </a:p>
          <a:p>
            <a:pPr eaLnBrk="1" hangingPunct="1"/>
            <a:r>
              <a:rPr lang="es-CL" altLang="es-US" sz="2400" b="1"/>
              <a:t>Definidas por AHA y BCS (1938)</a:t>
            </a:r>
            <a:endParaRPr lang="es-ES" altLang="es-US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765175"/>
            <a:ext cx="8604250" cy="50419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EF4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15900"/>
            <a:ext cx="6985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0" y="0"/>
          <a:ext cx="9144000" cy="685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Fotografía de Photo Editor" r:id="rId3" imgW="1857143" imgH="1628571" progId="MSPhotoEd.3">
                  <p:embed/>
                </p:oleObj>
              </mc:Choice>
              <mc:Fallback>
                <p:oleObj name="Fotografía de Photo Editor" r:id="rId3" imgW="1857143" imgH="1628571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323850" y="765175"/>
            <a:ext cx="7127875" cy="523875"/>
          </a:xfrm>
          <a:prstGeom prst="rect">
            <a:avLst/>
          </a:prstGeom>
          <a:solidFill>
            <a:srgbClr val="FFFF99"/>
          </a:solidFill>
          <a:ln w="317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CL" altLang="es-US" sz="2800" b="1"/>
              <a:t>Acerca del ELECTROCARDIOGRAMA</a:t>
            </a:r>
            <a:endParaRPr lang="es-ES" altLang="es-US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89281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8496300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4572000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429000"/>
            <a:ext cx="46101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33375"/>
            <a:ext cx="52197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032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0"/>
            <a:ext cx="46291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2025"/>
            <a:ext cx="91440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5"/>
          <p:cNvGraphicFramePr>
            <a:graphicFrameLocks noChangeAspect="1"/>
          </p:cNvGraphicFramePr>
          <p:nvPr/>
        </p:nvGraphicFramePr>
        <p:xfrm>
          <a:off x="2160588" y="0"/>
          <a:ext cx="485933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7" name="Fotografía de Photo Editor" r:id="rId3" imgW="6792273" imgH="16161905" progId="MSPhotoEd.3">
                  <p:embed/>
                </p:oleObj>
              </mc:Choice>
              <mc:Fallback>
                <p:oleObj name="Fotografía de Photo Editor" r:id="rId3" imgW="6792273" imgH="16161905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0588" y="0"/>
                        <a:ext cx="4859337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2667000" y="0"/>
          <a:ext cx="4191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2" name="Fotografía de Photo Editor" r:id="rId3" imgW="6792273" imgH="16161905" progId="MSPhotoEd.3">
                  <p:embed/>
                </p:oleObj>
              </mc:Choice>
              <mc:Fallback>
                <p:oleObj name="Fotografía de Photo Editor" r:id="rId3" imgW="6792273" imgH="16161905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0"/>
                        <a:ext cx="4191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203325" y="5827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S" altLang="es-US" b="1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219200" y="5791200"/>
            <a:ext cx="1143000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Onda P</a:t>
            </a:r>
            <a:endParaRPr lang="es-ES" altLang="es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2362200" y="6019800"/>
            <a:ext cx="1447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6934200" y="5791200"/>
            <a:ext cx="7620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altLang="es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ECG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6934200" y="5181600"/>
            <a:ext cx="17526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Pulso Venoso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6934200" y="4648200"/>
            <a:ext cx="1752600" cy="31750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4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Ruidos Cardíacos</a:t>
            </a:r>
            <a:endParaRPr lang="es-ES" altLang="es-US" sz="14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6934200" y="3886200"/>
            <a:ext cx="16764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Volumen Ventr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6934200" y="3111500"/>
            <a:ext cx="16002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Flujo Aórtico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6934200" y="2209800"/>
            <a:ext cx="17526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Pº Auricular Izq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7660" name="Line 12"/>
          <p:cNvSpPr>
            <a:spLocks noChangeShapeType="1"/>
          </p:cNvSpPr>
          <p:nvPr/>
        </p:nvSpPr>
        <p:spPr bwMode="auto">
          <a:xfrm>
            <a:off x="5105400" y="2286000"/>
            <a:ext cx="1828800" cy="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6934200" y="1631950"/>
            <a:ext cx="17526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Pº Ventric Izq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7662" name="Line 14"/>
          <p:cNvSpPr>
            <a:spLocks noChangeShapeType="1"/>
          </p:cNvSpPr>
          <p:nvPr/>
        </p:nvSpPr>
        <p:spPr bwMode="auto">
          <a:xfrm>
            <a:off x="5257800" y="1828800"/>
            <a:ext cx="1676400" cy="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6934200" y="990600"/>
            <a:ext cx="17526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Presión Aórtica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7664" name="Line 16"/>
          <p:cNvSpPr>
            <a:spLocks noChangeShapeType="1"/>
          </p:cNvSpPr>
          <p:nvPr/>
        </p:nvSpPr>
        <p:spPr bwMode="auto">
          <a:xfrm>
            <a:off x="6172200" y="1219200"/>
            <a:ext cx="762000" cy="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7665" name="Line 17"/>
          <p:cNvSpPr>
            <a:spLocks noChangeShapeType="1"/>
          </p:cNvSpPr>
          <p:nvPr/>
        </p:nvSpPr>
        <p:spPr bwMode="auto">
          <a:xfrm>
            <a:off x="3733800" y="762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3810000" y="107950"/>
            <a:ext cx="2133600" cy="349250"/>
          </a:xfrm>
          <a:prstGeom prst="rect">
            <a:avLst/>
          </a:prstGeom>
          <a:solidFill>
            <a:srgbClr val="FEF4FD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>
                <a:solidFill>
                  <a:srgbClr val="CC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Sistole Auricular</a:t>
            </a:r>
            <a:endParaRPr lang="es-ES" altLang="es-US" sz="1600" b="1">
              <a:solidFill>
                <a:srgbClr val="CC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7667" name="Line 19"/>
          <p:cNvSpPr>
            <a:spLocks noChangeShapeType="1"/>
          </p:cNvSpPr>
          <p:nvPr/>
        </p:nvSpPr>
        <p:spPr bwMode="auto">
          <a:xfrm>
            <a:off x="3124200" y="1143000"/>
            <a:ext cx="762000" cy="1143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7668" name="Line 20"/>
          <p:cNvSpPr>
            <a:spLocks noChangeShapeType="1"/>
          </p:cNvSpPr>
          <p:nvPr/>
        </p:nvSpPr>
        <p:spPr bwMode="auto">
          <a:xfrm>
            <a:off x="3200400" y="2209800"/>
            <a:ext cx="762000" cy="1143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7669" name="Line 21"/>
          <p:cNvSpPr>
            <a:spLocks noChangeShapeType="1"/>
          </p:cNvSpPr>
          <p:nvPr/>
        </p:nvSpPr>
        <p:spPr bwMode="auto">
          <a:xfrm>
            <a:off x="3200400" y="2514600"/>
            <a:ext cx="762000" cy="1143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7670" name="Line 22"/>
          <p:cNvSpPr>
            <a:spLocks noChangeShapeType="1"/>
          </p:cNvSpPr>
          <p:nvPr/>
        </p:nvSpPr>
        <p:spPr bwMode="auto">
          <a:xfrm>
            <a:off x="3276600" y="3581400"/>
            <a:ext cx="762000" cy="1143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7671" name="Line 23"/>
          <p:cNvSpPr>
            <a:spLocks noChangeShapeType="1"/>
          </p:cNvSpPr>
          <p:nvPr/>
        </p:nvSpPr>
        <p:spPr bwMode="auto">
          <a:xfrm>
            <a:off x="2971800" y="4876800"/>
            <a:ext cx="9906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2667000" y="0"/>
          <a:ext cx="4191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2" name="Fotografía de Photo Editor" r:id="rId3" imgW="6792273" imgH="16161905" progId="MSPhotoEd.3">
                  <p:embed/>
                </p:oleObj>
              </mc:Choice>
              <mc:Fallback>
                <p:oleObj name="Fotografía de Photo Editor" r:id="rId3" imgW="6792273" imgH="16161905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0"/>
                        <a:ext cx="4191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203325" y="5827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S" altLang="es-US" b="1"/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457200" y="5791200"/>
            <a:ext cx="1905000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Complejo QRS </a:t>
            </a:r>
            <a:endParaRPr lang="es-ES" altLang="es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>
            <a:off x="2362200" y="6019800"/>
            <a:ext cx="1828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6934200" y="5791200"/>
            <a:ext cx="7620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altLang="es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ECG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6934200" y="5181600"/>
            <a:ext cx="17526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Pulso Venoso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6934200" y="4648200"/>
            <a:ext cx="1752600" cy="31750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4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Ruidos Cardíacos</a:t>
            </a:r>
            <a:endParaRPr lang="es-ES" altLang="es-US" sz="14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6934200" y="3886200"/>
            <a:ext cx="16764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Volumen Ventr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6934200" y="3111500"/>
            <a:ext cx="16002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Flujo Aórtico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6934200" y="2209800"/>
            <a:ext cx="17526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Pº Auricular Izq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>
            <a:off x="5105400" y="2286000"/>
            <a:ext cx="1828800" cy="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6934200" y="1631950"/>
            <a:ext cx="17526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Pº Ventric Izq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>
            <a:off x="5257800" y="1828800"/>
            <a:ext cx="1676400" cy="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2783" name="Text Box 15"/>
          <p:cNvSpPr txBox="1">
            <a:spLocks noChangeArrowheads="1"/>
          </p:cNvSpPr>
          <p:nvPr/>
        </p:nvSpPr>
        <p:spPr bwMode="auto">
          <a:xfrm>
            <a:off x="6934200" y="990600"/>
            <a:ext cx="17526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Presión Aórtica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>
            <a:off x="6172200" y="1219200"/>
            <a:ext cx="762000" cy="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4114800" y="762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4114800" y="107950"/>
            <a:ext cx="2971800" cy="349250"/>
          </a:xfrm>
          <a:prstGeom prst="rect">
            <a:avLst/>
          </a:prstGeom>
          <a:solidFill>
            <a:srgbClr val="FEF4FD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>
                <a:solidFill>
                  <a:srgbClr val="CC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Contracción Isovolumétrica</a:t>
            </a:r>
            <a:endParaRPr lang="es-ES" altLang="es-US" sz="1600" b="1">
              <a:solidFill>
                <a:srgbClr val="CC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3276600" y="1295400"/>
            <a:ext cx="990600" cy="533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3348038" y="2565400"/>
            <a:ext cx="919162" cy="787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>
            <a:off x="3348038" y="2924175"/>
            <a:ext cx="919162" cy="7334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>
            <a:off x="2362200" y="3581400"/>
            <a:ext cx="1905000" cy="1143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V="1">
            <a:off x="3505200" y="5181600"/>
            <a:ext cx="7620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>
            <a:off x="3962400" y="1828800"/>
            <a:ext cx="3048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2793" name="Text Box 25"/>
          <p:cNvSpPr txBox="1">
            <a:spLocks noChangeArrowheads="1"/>
          </p:cNvSpPr>
          <p:nvPr/>
        </p:nvSpPr>
        <p:spPr bwMode="auto">
          <a:xfrm>
            <a:off x="228600" y="533400"/>
            <a:ext cx="3200400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Apertura Válvula Aórtica</a:t>
            </a:r>
            <a:endParaRPr lang="es-ES" altLang="es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>
            <a:off x="3429000" y="762000"/>
            <a:ext cx="9144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2795" name="Text Box 27"/>
          <p:cNvSpPr txBox="1">
            <a:spLocks noChangeArrowheads="1"/>
          </p:cNvSpPr>
          <p:nvPr/>
        </p:nvSpPr>
        <p:spPr bwMode="auto">
          <a:xfrm>
            <a:off x="1219200" y="3429000"/>
            <a:ext cx="1143000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I Ruido</a:t>
            </a:r>
            <a:endParaRPr lang="es-ES" altLang="es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2796" name="Text Box 28"/>
          <p:cNvSpPr txBox="1">
            <a:spLocks noChangeArrowheads="1"/>
          </p:cNvSpPr>
          <p:nvPr/>
        </p:nvSpPr>
        <p:spPr bwMode="auto">
          <a:xfrm>
            <a:off x="250825" y="1825625"/>
            <a:ext cx="3200400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Cierre Válvula Mitral</a:t>
            </a:r>
            <a:endParaRPr lang="es-ES" altLang="es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>
            <a:off x="3419475" y="1989138"/>
            <a:ext cx="720725" cy="3603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2667000" y="0"/>
          <a:ext cx="4191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3" name="Fotografía de Photo Editor" r:id="rId3" imgW="6792273" imgH="16161905" progId="MSPhotoEd.3">
                  <p:embed/>
                </p:oleObj>
              </mc:Choice>
              <mc:Fallback>
                <p:oleObj name="Fotografía de Photo Editor" r:id="rId3" imgW="6792273" imgH="16161905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0"/>
                        <a:ext cx="4191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203325" y="5827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S" altLang="es-US" b="1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457200" y="5791200"/>
            <a:ext cx="1905000" cy="6540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Activación Ventricular </a:t>
            </a:r>
            <a:endParaRPr lang="es-ES" altLang="es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>
            <a:off x="2362200" y="6019800"/>
            <a:ext cx="2209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6934200" y="5791200"/>
            <a:ext cx="7620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altLang="es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ECG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6934200" y="5181600"/>
            <a:ext cx="17526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Pulso Venoso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6934200" y="4648200"/>
            <a:ext cx="1752600" cy="31750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4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Ruidos Cardíacos</a:t>
            </a:r>
            <a:endParaRPr lang="es-ES" altLang="es-US" sz="14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6934200" y="3886200"/>
            <a:ext cx="16764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Volumen Ventr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6934200" y="3111500"/>
            <a:ext cx="16002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Flujo Aórtico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6934200" y="2209800"/>
            <a:ext cx="17526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Pº Auricular Izq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5105400" y="2286000"/>
            <a:ext cx="1828800" cy="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6934200" y="1631950"/>
            <a:ext cx="17526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Pº Ventric Izq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9710" name="Line 14"/>
          <p:cNvSpPr>
            <a:spLocks noChangeShapeType="1"/>
          </p:cNvSpPr>
          <p:nvPr/>
        </p:nvSpPr>
        <p:spPr bwMode="auto">
          <a:xfrm>
            <a:off x="5257800" y="1828800"/>
            <a:ext cx="1676400" cy="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3807" name="Text Box 15"/>
          <p:cNvSpPr txBox="1">
            <a:spLocks noChangeArrowheads="1"/>
          </p:cNvSpPr>
          <p:nvPr/>
        </p:nvSpPr>
        <p:spPr bwMode="auto">
          <a:xfrm>
            <a:off x="6934200" y="990600"/>
            <a:ext cx="17526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Presión Aórtica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9712" name="Line 16"/>
          <p:cNvSpPr>
            <a:spLocks noChangeShapeType="1"/>
          </p:cNvSpPr>
          <p:nvPr/>
        </p:nvSpPr>
        <p:spPr bwMode="auto">
          <a:xfrm>
            <a:off x="6172200" y="1219200"/>
            <a:ext cx="762000" cy="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4343400" y="184150"/>
            <a:ext cx="2971800" cy="349250"/>
          </a:xfrm>
          <a:prstGeom prst="rect">
            <a:avLst/>
          </a:prstGeom>
          <a:solidFill>
            <a:srgbClr val="FEF4FD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>
                <a:solidFill>
                  <a:srgbClr val="CC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Fase Expulsión Rápida</a:t>
            </a:r>
            <a:endParaRPr lang="es-ES" altLang="es-US" sz="1600" b="1">
              <a:solidFill>
                <a:srgbClr val="CC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9714" name="Line 19"/>
          <p:cNvSpPr>
            <a:spLocks noChangeShapeType="1"/>
          </p:cNvSpPr>
          <p:nvPr/>
        </p:nvSpPr>
        <p:spPr bwMode="auto">
          <a:xfrm>
            <a:off x="3505200" y="762000"/>
            <a:ext cx="838200" cy="38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9715" name="Line 20"/>
          <p:cNvSpPr>
            <a:spLocks noChangeShapeType="1"/>
          </p:cNvSpPr>
          <p:nvPr/>
        </p:nvSpPr>
        <p:spPr bwMode="auto">
          <a:xfrm>
            <a:off x="3505200" y="2209800"/>
            <a:ext cx="990600" cy="685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9716" name="Line 21"/>
          <p:cNvSpPr>
            <a:spLocks noChangeShapeType="1"/>
          </p:cNvSpPr>
          <p:nvPr/>
        </p:nvSpPr>
        <p:spPr bwMode="auto">
          <a:xfrm>
            <a:off x="3352800" y="3733800"/>
            <a:ext cx="1219200" cy="22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9717" name="Line 22"/>
          <p:cNvSpPr>
            <a:spLocks noChangeShapeType="1"/>
          </p:cNvSpPr>
          <p:nvPr/>
        </p:nvSpPr>
        <p:spPr bwMode="auto">
          <a:xfrm>
            <a:off x="2362200" y="3886200"/>
            <a:ext cx="2362200" cy="990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9718" name="Line 23"/>
          <p:cNvSpPr>
            <a:spLocks noChangeShapeType="1"/>
          </p:cNvSpPr>
          <p:nvPr/>
        </p:nvSpPr>
        <p:spPr bwMode="auto">
          <a:xfrm flipV="1">
            <a:off x="3810000" y="5181600"/>
            <a:ext cx="7620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9719" name="Line 24"/>
          <p:cNvSpPr>
            <a:spLocks noChangeShapeType="1"/>
          </p:cNvSpPr>
          <p:nvPr/>
        </p:nvSpPr>
        <p:spPr bwMode="auto">
          <a:xfrm>
            <a:off x="4267200" y="1905000"/>
            <a:ext cx="3048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9720" name="Line 26"/>
          <p:cNvSpPr>
            <a:spLocks noChangeShapeType="1"/>
          </p:cNvSpPr>
          <p:nvPr/>
        </p:nvSpPr>
        <p:spPr bwMode="auto">
          <a:xfrm>
            <a:off x="3505200" y="533400"/>
            <a:ext cx="9144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3819" name="Text Box 27"/>
          <p:cNvSpPr txBox="1">
            <a:spLocks noChangeArrowheads="1"/>
          </p:cNvSpPr>
          <p:nvPr/>
        </p:nvSpPr>
        <p:spPr bwMode="auto">
          <a:xfrm>
            <a:off x="762000" y="3429000"/>
            <a:ext cx="1600200" cy="6540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Ruidos Anormales</a:t>
            </a:r>
            <a:endParaRPr lang="es-ES" altLang="es-US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722" name="Line 28"/>
          <p:cNvSpPr>
            <a:spLocks noChangeShapeType="1"/>
          </p:cNvSpPr>
          <p:nvPr/>
        </p:nvSpPr>
        <p:spPr bwMode="auto">
          <a:xfrm>
            <a:off x="4343400" y="685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36988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MUGA03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60463"/>
            <a:ext cx="41402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1" fill="hold"/>
                                        <p:tgtEl>
                                          <p:spTgt spid="9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92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2667000" y="0"/>
          <a:ext cx="4191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9" name="Fotografía de Photo Editor" r:id="rId3" imgW="6792273" imgH="16161905" progId="MSPhotoEd.3">
                  <p:embed/>
                </p:oleObj>
              </mc:Choice>
              <mc:Fallback>
                <p:oleObj name="Fotografía de Photo Editor" r:id="rId3" imgW="6792273" imgH="16161905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0"/>
                        <a:ext cx="4191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203325" y="5827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S" altLang="es-US" b="1"/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457200" y="5791200"/>
            <a:ext cx="1905000" cy="6540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Activación Ventricular </a:t>
            </a:r>
            <a:endParaRPr lang="es-ES" altLang="es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>
            <a:off x="2362200" y="6019800"/>
            <a:ext cx="2209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6934200" y="5791200"/>
            <a:ext cx="7620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altLang="es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ECG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6934200" y="5181600"/>
            <a:ext cx="17526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Pulso Venoso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6934200" y="4648200"/>
            <a:ext cx="1752600" cy="31750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4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Ruidos Cardíacos</a:t>
            </a:r>
            <a:endParaRPr lang="es-ES" altLang="es-US" sz="14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6934200" y="3886200"/>
            <a:ext cx="16764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Volumen Ventr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6934200" y="3111500"/>
            <a:ext cx="16002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Flujo Aórtico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6934200" y="2209800"/>
            <a:ext cx="17526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Pº Auricular Izq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732" name="Line 12"/>
          <p:cNvSpPr>
            <a:spLocks noChangeShapeType="1"/>
          </p:cNvSpPr>
          <p:nvPr/>
        </p:nvSpPr>
        <p:spPr bwMode="auto">
          <a:xfrm>
            <a:off x="5105400" y="2286000"/>
            <a:ext cx="1828800" cy="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6934200" y="1631950"/>
            <a:ext cx="17526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Pº Ventric Izq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734" name="Line 14"/>
          <p:cNvSpPr>
            <a:spLocks noChangeShapeType="1"/>
          </p:cNvSpPr>
          <p:nvPr/>
        </p:nvSpPr>
        <p:spPr bwMode="auto">
          <a:xfrm>
            <a:off x="5257800" y="1828800"/>
            <a:ext cx="1676400" cy="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6934200" y="990600"/>
            <a:ext cx="17526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Presión Aórtica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736" name="Line 16"/>
          <p:cNvSpPr>
            <a:spLocks noChangeShapeType="1"/>
          </p:cNvSpPr>
          <p:nvPr/>
        </p:nvSpPr>
        <p:spPr bwMode="auto">
          <a:xfrm>
            <a:off x="6172200" y="1219200"/>
            <a:ext cx="762000" cy="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4695825" y="115888"/>
            <a:ext cx="2971800" cy="349250"/>
          </a:xfrm>
          <a:prstGeom prst="rect">
            <a:avLst/>
          </a:prstGeom>
          <a:solidFill>
            <a:srgbClr val="FEF4FD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>
                <a:solidFill>
                  <a:srgbClr val="CC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Fase Expulsión Lenta</a:t>
            </a:r>
            <a:endParaRPr lang="es-ES" altLang="es-US" sz="1600" b="1">
              <a:solidFill>
                <a:srgbClr val="CC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38" name="Line 18"/>
          <p:cNvSpPr>
            <a:spLocks noChangeShapeType="1"/>
          </p:cNvSpPr>
          <p:nvPr/>
        </p:nvSpPr>
        <p:spPr bwMode="auto">
          <a:xfrm flipV="1">
            <a:off x="4648200" y="838200"/>
            <a:ext cx="3810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>
            <a:off x="3429000" y="2895600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0740" name="Line 20"/>
          <p:cNvSpPr>
            <a:spLocks noChangeShapeType="1"/>
          </p:cNvSpPr>
          <p:nvPr/>
        </p:nvSpPr>
        <p:spPr bwMode="auto">
          <a:xfrm>
            <a:off x="3810000" y="3886200"/>
            <a:ext cx="1143000" cy="685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0741" name="Line 21"/>
          <p:cNvSpPr>
            <a:spLocks noChangeShapeType="1"/>
          </p:cNvSpPr>
          <p:nvPr/>
        </p:nvSpPr>
        <p:spPr bwMode="auto">
          <a:xfrm>
            <a:off x="2362200" y="3886200"/>
            <a:ext cx="2362200" cy="990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4648200" y="5029200"/>
            <a:ext cx="3048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0743" name="Line 23"/>
          <p:cNvSpPr>
            <a:spLocks noChangeShapeType="1"/>
          </p:cNvSpPr>
          <p:nvPr/>
        </p:nvSpPr>
        <p:spPr bwMode="auto">
          <a:xfrm>
            <a:off x="4572000" y="1828800"/>
            <a:ext cx="3048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0744" name="Line 24"/>
          <p:cNvSpPr>
            <a:spLocks noChangeShapeType="1"/>
          </p:cNvSpPr>
          <p:nvPr/>
        </p:nvSpPr>
        <p:spPr bwMode="auto">
          <a:xfrm flipV="1">
            <a:off x="4495800" y="762000"/>
            <a:ext cx="3810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8937" name="Text Box 25"/>
          <p:cNvSpPr txBox="1">
            <a:spLocks noChangeArrowheads="1"/>
          </p:cNvSpPr>
          <p:nvPr/>
        </p:nvSpPr>
        <p:spPr bwMode="auto">
          <a:xfrm>
            <a:off x="762000" y="3429000"/>
            <a:ext cx="1600200" cy="6540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Ruidos Anormales</a:t>
            </a:r>
            <a:endParaRPr lang="es-ES" altLang="es-US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746" name="Line 26"/>
          <p:cNvSpPr>
            <a:spLocks noChangeShapeType="1"/>
          </p:cNvSpPr>
          <p:nvPr/>
        </p:nvSpPr>
        <p:spPr bwMode="auto">
          <a:xfrm>
            <a:off x="4643438" y="692150"/>
            <a:ext cx="433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8939" name="Text Box 27"/>
          <p:cNvSpPr txBox="1">
            <a:spLocks noChangeArrowheads="1"/>
          </p:cNvSpPr>
          <p:nvPr/>
        </p:nvSpPr>
        <p:spPr bwMode="auto">
          <a:xfrm>
            <a:off x="457200" y="5029200"/>
            <a:ext cx="1905000" cy="6540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Repolarización Ventricular </a:t>
            </a:r>
            <a:endParaRPr lang="es-ES" altLang="es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748" name="Line 28"/>
          <p:cNvSpPr>
            <a:spLocks noChangeShapeType="1"/>
          </p:cNvSpPr>
          <p:nvPr/>
        </p:nvSpPr>
        <p:spPr bwMode="auto">
          <a:xfrm>
            <a:off x="2362200" y="5334000"/>
            <a:ext cx="25146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2667000" y="0"/>
          <a:ext cx="4191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4" name="Fotografía de Photo Editor" r:id="rId3" imgW="6792273" imgH="16161905" progId="MSPhotoEd.3">
                  <p:embed/>
                </p:oleObj>
              </mc:Choice>
              <mc:Fallback>
                <p:oleObj name="Fotografía de Photo Editor" r:id="rId3" imgW="6792273" imgH="16161905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0"/>
                        <a:ext cx="4191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203325" y="5827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S" altLang="es-US" b="1"/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250825" y="5791200"/>
            <a:ext cx="2592388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Inicio Diástole Ventr </a:t>
            </a:r>
            <a:endParaRPr lang="es-ES" altLang="es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2843213" y="6021388"/>
            <a:ext cx="237648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6934200" y="5791200"/>
            <a:ext cx="7620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altLang="es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ECG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6934200" y="5181600"/>
            <a:ext cx="17526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Pulso Venoso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6934200" y="4648200"/>
            <a:ext cx="1752600" cy="31750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4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Ruidos Cardíacos</a:t>
            </a:r>
            <a:endParaRPr lang="es-ES" altLang="es-US" sz="14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6934200" y="3886200"/>
            <a:ext cx="16764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Volumen Ventr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6934200" y="3111500"/>
            <a:ext cx="16002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Flujo Aórtico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6934200" y="2574925"/>
            <a:ext cx="17526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Pº Auricular Izq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1756" name="Line 12"/>
          <p:cNvSpPr>
            <a:spLocks noChangeShapeType="1"/>
          </p:cNvSpPr>
          <p:nvPr/>
        </p:nvSpPr>
        <p:spPr bwMode="auto">
          <a:xfrm>
            <a:off x="4643438" y="2349500"/>
            <a:ext cx="2305050" cy="43180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9949" name="Text Box 13"/>
          <p:cNvSpPr txBox="1">
            <a:spLocks noChangeArrowheads="1"/>
          </p:cNvSpPr>
          <p:nvPr/>
        </p:nvSpPr>
        <p:spPr bwMode="auto">
          <a:xfrm>
            <a:off x="6934200" y="1631950"/>
            <a:ext cx="17526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Pº Ventric Izq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1758" name="Line 14"/>
          <p:cNvSpPr>
            <a:spLocks noChangeShapeType="1"/>
          </p:cNvSpPr>
          <p:nvPr/>
        </p:nvSpPr>
        <p:spPr bwMode="auto">
          <a:xfrm>
            <a:off x="5257800" y="1828800"/>
            <a:ext cx="1676400" cy="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9951" name="Text Box 15"/>
          <p:cNvSpPr txBox="1">
            <a:spLocks noChangeArrowheads="1"/>
          </p:cNvSpPr>
          <p:nvPr/>
        </p:nvSpPr>
        <p:spPr bwMode="auto">
          <a:xfrm>
            <a:off x="6934200" y="990600"/>
            <a:ext cx="17526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Presión Aórtica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1760" name="Line 16"/>
          <p:cNvSpPr>
            <a:spLocks noChangeShapeType="1"/>
          </p:cNvSpPr>
          <p:nvPr/>
        </p:nvSpPr>
        <p:spPr bwMode="auto">
          <a:xfrm>
            <a:off x="6172200" y="1219200"/>
            <a:ext cx="762000" cy="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1761" name="Line 17"/>
          <p:cNvSpPr>
            <a:spLocks noChangeShapeType="1"/>
          </p:cNvSpPr>
          <p:nvPr/>
        </p:nvSpPr>
        <p:spPr bwMode="auto">
          <a:xfrm>
            <a:off x="5076825" y="765175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9954" name="Text Box 18"/>
          <p:cNvSpPr txBox="1">
            <a:spLocks noChangeArrowheads="1"/>
          </p:cNvSpPr>
          <p:nvPr/>
        </p:nvSpPr>
        <p:spPr bwMode="auto">
          <a:xfrm>
            <a:off x="5129213" y="107950"/>
            <a:ext cx="2971800" cy="349250"/>
          </a:xfrm>
          <a:prstGeom prst="rect">
            <a:avLst/>
          </a:prstGeom>
          <a:solidFill>
            <a:srgbClr val="FEF4FD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>
                <a:solidFill>
                  <a:srgbClr val="CC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Relajación Isovolumétrica</a:t>
            </a:r>
            <a:endParaRPr lang="es-ES" altLang="es-US" sz="1600" b="1">
              <a:solidFill>
                <a:srgbClr val="CC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1763" name="Line 19"/>
          <p:cNvSpPr>
            <a:spLocks noChangeShapeType="1"/>
          </p:cNvSpPr>
          <p:nvPr/>
        </p:nvSpPr>
        <p:spPr bwMode="auto">
          <a:xfrm>
            <a:off x="3276600" y="1125538"/>
            <a:ext cx="1871663" cy="18891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1764" name="Line 20"/>
          <p:cNvSpPr>
            <a:spLocks noChangeShapeType="1"/>
          </p:cNvSpPr>
          <p:nvPr/>
        </p:nvSpPr>
        <p:spPr bwMode="auto">
          <a:xfrm>
            <a:off x="3132138" y="2492375"/>
            <a:ext cx="2016125" cy="8651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1765" name="Line 21"/>
          <p:cNvSpPr>
            <a:spLocks noChangeShapeType="1"/>
          </p:cNvSpPr>
          <p:nvPr/>
        </p:nvSpPr>
        <p:spPr bwMode="auto">
          <a:xfrm>
            <a:off x="3132138" y="3357563"/>
            <a:ext cx="2087562" cy="12239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1766" name="Line 22"/>
          <p:cNvSpPr>
            <a:spLocks noChangeShapeType="1"/>
          </p:cNvSpPr>
          <p:nvPr/>
        </p:nvSpPr>
        <p:spPr bwMode="auto">
          <a:xfrm>
            <a:off x="2411413" y="3644900"/>
            <a:ext cx="2665412" cy="11525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1767" name="Line 23"/>
          <p:cNvSpPr>
            <a:spLocks noChangeShapeType="1"/>
          </p:cNvSpPr>
          <p:nvPr/>
        </p:nvSpPr>
        <p:spPr bwMode="auto">
          <a:xfrm flipV="1">
            <a:off x="2843213" y="5157788"/>
            <a:ext cx="2449512" cy="714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1768" name="Line 24"/>
          <p:cNvSpPr>
            <a:spLocks noChangeShapeType="1"/>
          </p:cNvSpPr>
          <p:nvPr/>
        </p:nvSpPr>
        <p:spPr bwMode="auto">
          <a:xfrm>
            <a:off x="4716463" y="2205038"/>
            <a:ext cx="503237" cy="714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9961" name="Text Box 25"/>
          <p:cNvSpPr txBox="1">
            <a:spLocks noChangeArrowheads="1"/>
          </p:cNvSpPr>
          <p:nvPr/>
        </p:nvSpPr>
        <p:spPr bwMode="auto">
          <a:xfrm>
            <a:off x="468313" y="533400"/>
            <a:ext cx="2960687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Cierre Válvula Aórtica</a:t>
            </a:r>
            <a:endParaRPr lang="es-ES" altLang="es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1770" name="Line 26"/>
          <p:cNvSpPr>
            <a:spLocks noChangeShapeType="1"/>
          </p:cNvSpPr>
          <p:nvPr/>
        </p:nvSpPr>
        <p:spPr bwMode="auto">
          <a:xfrm>
            <a:off x="3429000" y="762000"/>
            <a:ext cx="1647825" cy="1460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9963" name="Text Box 27"/>
          <p:cNvSpPr txBox="1">
            <a:spLocks noChangeArrowheads="1"/>
          </p:cNvSpPr>
          <p:nvPr/>
        </p:nvSpPr>
        <p:spPr bwMode="auto">
          <a:xfrm>
            <a:off x="1219200" y="3429000"/>
            <a:ext cx="1143000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II Ruido</a:t>
            </a:r>
            <a:endParaRPr lang="es-ES" altLang="es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9964" name="Text Box 28"/>
          <p:cNvSpPr txBox="1">
            <a:spLocks noChangeArrowheads="1"/>
          </p:cNvSpPr>
          <p:nvPr/>
        </p:nvSpPr>
        <p:spPr bwMode="auto">
          <a:xfrm>
            <a:off x="458788" y="1341438"/>
            <a:ext cx="2960687" cy="379412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Apertura Válvula Mitral</a:t>
            </a:r>
            <a:endParaRPr lang="es-ES" altLang="es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1773" name="Line 29"/>
          <p:cNvSpPr>
            <a:spLocks noChangeShapeType="1"/>
          </p:cNvSpPr>
          <p:nvPr/>
        </p:nvSpPr>
        <p:spPr bwMode="auto">
          <a:xfrm>
            <a:off x="3419475" y="1557338"/>
            <a:ext cx="1944688" cy="7191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2667000" y="0"/>
          <a:ext cx="4191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5" name="Fotografía de Photo Editor" r:id="rId3" imgW="6792273" imgH="16161905" progId="MSPhotoEd.3">
                  <p:embed/>
                </p:oleObj>
              </mc:Choice>
              <mc:Fallback>
                <p:oleObj name="Fotografía de Photo Editor" r:id="rId3" imgW="6792273" imgH="16161905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0"/>
                        <a:ext cx="4191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203325" y="5827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S" altLang="es-US" b="1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50825" y="5445125"/>
            <a:ext cx="2233613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Sístole Auricular </a:t>
            </a:r>
            <a:endParaRPr lang="es-ES" altLang="es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>
            <a:off x="2484438" y="5589588"/>
            <a:ext cx="3240087" cy="431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6934200" y="5791200"/>
            <a:ext cx="7620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altLang="es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ECG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6934200" y="5181600"/>
            <a:ext cx="17526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Pulso Venoso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6934200" y="4648200"/>
            <a:ext cx="1752600" cy="31750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4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Ruidos Cardíacos</a:t>
            </a:r>
            <a:endParaRPr lang="es-ES" altLang="es-US" sz="14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6934200" y="3886200"/>
            <a:ext cx="16764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Volumen Ventr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6934200" y="3111500"/>
            <a:ext cx="16002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Flujo Aórtico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6934200" y="2574925"/>
            <a:ext cx="17526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Pº Auricular Izq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2780" name="Line 12"/>
          <p:cNvSpPr>
            <a:spLocks noChangeShapeType="1"/>
          </p:cNvSpPr>
          <p:nvPr/>
        </p:nvSpPr>
        <p:spPr bwMode="auto">
          <a:xfrm>
            <a:off x="4643438" y="2349500"/>
            <a:ext cx="2305050" cy="43180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6934200" y="1631950"/>
            <a:ext cx="17526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Pº Ventric Izq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2782" name="Line 14"/>
          <p:cNvSpPr>
            <a:spLocks noChangeShapeType="1"/>
          </p:cNvSpPr>
          <p:nvPr/>
        </p:nvSpPr>
        <p:spPr bwMode="auto">
          <a:xfrm>
            <a:off x="5257800" y="1828800"/>
            <a:ext cx="1676400" cy="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6934200" y="990600"/>
            <a:ext cx="17526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Presión Aórtica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>
            <a:off x="6172200" y="1219200"/>
            <a:ext cx="762000" cy="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2785" name="Line 17"/>
          <p:cNvSpPr>
            <a:spLocks noChangeShapeType="1"/>
          </p:cNvSpPr>
          <p:nvPr/>
        </p:nvSpPr>
        <p:spPr bwMode="auto">
          <a:xfrm>
            <a:off x="5364163" y="76517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40978" name="Text Box 18"/>
          <p:cNvSpPr txBox="1">
            <a:spLocks noChangeArrowheads="1"/>
          </p:cNvSpPr>
          <p:nvPr/>
        </p:nvSpPr>
        <p:spPr bwMode="auto">
          <a:xfrm>
            <a:off x="5416550" y="107950"/>
            <a:ext cx="2971800" cy="349250"/>
          </a:xfrm>
          <a:prstGeom prst="rect">
            <a:avLst/>
          </a:prstGeom>
          <a:solidFill>
            <a:srgbClr val="FEF4FD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>
                <a:solidFill>
                  <a:srgbClr val="CC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Llenado Ventricular Rápido</a:t>
            </a:r>
            <a:endParaRPr lang="es-ES" altLang="es-US" sz="1600" b="1">
              <a:solidFill>
                <a:srgbClr val="CC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787" name="Line 20"/>
          <p:cNvSpPr>
            <a:spLocks noChangeShapeType="1"/>
          </p:cNvSpPr>
          <p:nvPr/>
        </p:nvSpPr>
        <p:spPr bwMode="auto">
          <a:xfrm>
            <a:off x="3132138" y="2492375"/>
            <a:ext cx="2447925" cy="9366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2788" name="Line 21"/>
          <p:cNvSpPr>
            <a:spLocks noChangeShapeType="1"/>
          </p:cNvSpPr>
          <p:nvPr/>
        </p:nvSpPr>
        <p:spPr bwMode="auto">
          <a:xfrm>
            <a:off x="3132138" y="3357563"/>
            <a:ext cx="2447925" cy="10080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2789" name="Line 22"/>
          <p:cNvSpPr>
            <a:spLocks noChangeShapeType="1"/>
          </p:cNvSpPr>
          <p:nvPr/>
        </p:nvSpPr>
        <p:spPr bwMode="auto">
          <a:xfrm>
            <a:off x="2411413" y="3644900"/>
            <a:ext cx="3024187" cy="11525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2790" name="Line 23"/>
          <p:cNvSpPr>
            <a:spLocks noChangeShapeType="1"/>
          </p:cNvSpPr>
          <p:nvPr/>
        </p:nvSpPr>
        <p:spPr bwMode="auto">
          <a:xfrm>
            <a:off x="2771775" y="4868863"/>
            <a:ext cx="2808288" cy="3603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2791" name="Line 24"/>
          <p:cNvSpPr>
            <a:spLocks noChangeShapeType="1"/>
          </p:cNvSpPr>
          <p:nvPr/>
        </p:nvSpPr>
        <p:spPr bwMode="auto">
          <a:xfrm>
            <a:off x="4716463" y="2205038"/>
            <a:ext cx="647700" cy="1444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2792" name="Line 26"/>
          <p:cNvSpPr>
            <a:spLocks noChangeShapeType="1"/>
          </p:cNvSpPr>
          <p:nvPr/>
        </p:nvSpPr>
        <p:spPr bwMode="auto">
          <a:xfrm>
            <a:off x="2987675" y="692150"/>
            <a:ext cx="2592388" cy="2889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40987" name="Text Box 27"/>
          <p:cNvSpPr txBox="1">
            <a:spLocks noChangeArrowheads="1"/>
          </p:cNvSpPr>
          <p:nvPr/>
        </p:nvSpPr>
        <p:spPr bwMode="auto">
          <a:xfrm>
            <a:off x="1219200" y="3429000"/>
            <a:ext cx="1143000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III Ruido</a:t>
            </a:r>
            <a:endParaRPr lang="es-ES" altLang="es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2794" name="Line 29"/>
          <p:cNvSpPr>
            <a:spLocks noChangeShapeType="1"/>
          </p:cNvSpPr>
          <p:nvPr/>
        </p:nvSpPr>
        <p:spPr bwMode="auto">
          <a:xfrm>
            <a:off x="5508625" y="1628775"/>
            <a:ext cx="71438" cy="7207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2667000" y="0"/>
          <a:ext cx="4191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7" name="Fotografía de Photo Editor" r:id="rId3" imgW="6792273" imgH="16161905" progId="MSPhotoEd.3">
                  <p:embed/>
                </p:oleObj>
              </mc:Choice>
              <mc:Fallback>
                <p:oleObj name="Fotografía de Photo Editor" r:id="rId3" imgW="6792273" imgH="16161905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0"/>
                        <a:ext cx="4191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203325" y="5827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S" altLang="es-US" b="1"/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50825" y="5445125"/>
            <a:ext cx="2233613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Sístole Auricular </a:t>
            </a:r>
            <a:endParaRPr lang="es-ES" altLang="es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>
            <a:off x="2484438" y="5589588"/>
            <a:ext cx="3455987" cy="431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6934200" y="5791200"/>
            <a:ext cx="7620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altLang="es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ECG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6934200" y="5181600"/>
            <a:ext cx="17526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Pulso Venoso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6934200" y="4648200"/>
            <a:ext cx="1752600" cy="31750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4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Ruidos Cardíacos</a:t>
            </a:r>
            <a:endParaRPr lang="es-ES" altLang="es-US" sz="14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6934200" y="3886200"/>
            <a:ext cx="16764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Volumen Ventr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6934200" y="3111500"/>
            <a:ext cx="16002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Flujo Aórtico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6934200" y="2574925"/>
            <a:ext cx="17526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Pº Auricular Izq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3804" name="Line 12"/>
          <p:cNvSpPr>
            <a:spLocks noChangeShapeType="1"/>
          </p:cNvSpPr>
          <p:nvPr/>
        </p:nvSpPr>
        <p:spPr bwMode="auto">
          <a:xfrm>
            <a:off x="4643438" y="2349500"/>
            <a:ext cx="2305050" cy="43180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6934200" y="1631950"/>
            <a:ext cx="17526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Pº Ventric Izq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3806" name="Line 14"/>
          <p:cNvSpPr>
            <a:spLocks noChangeShapeType="1"/>
          </p:cNvSpPr>
          <p:nvPr/>
        </p:nvSpPr>
        <p:spPr bwMode="auto">
          <a:xfrm>
            <a:off x="5257800" y="1828800"/>
            <a:ext cx="1676400" cy="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6934200" y="990600"/>
            <a:ext cx="175260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Presión Aórtica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3808" name="Line 16"/>
          <p:cNvSpPr>
            <a:spLocks noChangeShapeType="1"/>
          </p:cNvSpPr>
          <p:nvPr/>
        </p:nvSpPr>
        <p:spPr bwMode="auto">
          <a:xfrm flipV="1">
            <a:off x="6300788" y="1219200"/>
            <a:ext cx="633412" cy="49213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3809" name="Line 17"/>
          <p:cNvSpPr>
            <a:spLocks noChangeShapeType="1"/>
          </p:cNvSpPr>
          <p:nvPr/>
        </p:nvSpPr>
        <p:spPr bwMode="auto">
          <a:xfrm>
            <a:off x="5795963" y="765175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42002" name="Text Box 18"/>
          <p:cNvSpPr txBox="1">
            <a:spLocks noChangeArrowheads="1"/>
          </p:cNvSpPr>
          <p:nvPr/>
        </p:nvSpPr>
        <p:spPr bwMode="auto">
          <a:xfrm>
            <a:off x="5416550" y="127000"/>
            <a:ext cx="2827338" cy="349250"/>
          </a:xfrm>
          <a:prstGeom prst="rect">
            <a:avLst/>
          </a:prstGeom>
          <a:solidFill>
            <a:srgbClr val="FEF4FD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>
                <a:solidFill>
                  <a:srgbClr val="CC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Llenado Ventricular Lento</a:t>
            </a:r>
            <a:endParaRPr lang="es-ES" altLang="es-US" sz="1600" b="1">
              <a:solidFill>
                <a:srgbClr val="CC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3811" name="Line 19"/>
          <p:cNvSpPr>
            <a:spLocks noChangeShapeType="1"/>
          </p:cNvSpPr>
          <p:nvPr/>
        </p:nvSpPr>
        <p:spPr bwMode="auto">
          <a:xfrm>
            <a:off x="3132138" y="2492375"/>
            <a:ext cx="3095625" cy="9366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3132138" y="3357563"/>
            <a:ext cx="2952750" cy="5032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3813" name="Line 22"/>
          <p:cNvSpPr>
            <a:spLocks noChangeShapeType="1"/>
          </p:cNvSpPr>
          <p:nvPr/>
        </p:nvSpPr>
        <p:spPr bwMode="auto">
          <a:xfrm>
            <a:off x="2771775" y="5013325"/>
            <a:ext cx="3384550" cy="2873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3814" name="Line 23"/>
          <p:cNvSpPr>
            <a:spLocks noChangeShapeType="1"/>
          </p:cNvSpPr>
          <p:nvPr/>
        </p:nvSpPr>
        <p:spPr bwMode="auto">
          <a:xfrm>
            <a:off x="4716463" y="2205038"/>
            <a:ext cx="1223962" cy="1444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3815" name="Line 24"/>
          <p:cNvSpPr>
            <a:spLocks noChangeShapeType="1"/>
          </p:cNvSpPr>
          <p:nvPr/>
        </p:nvSpPr>
        <p:spPr bwMode="auto">
          <a:xfrm>
            <a:off x="2843213" y="765175"/>
            <a:ext cx="3097212" cy="36036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3816" name="Line 26"/>
          <p:cNvSpPr>
            <a:spLocks noChangeShapeType="1"/>
          </p:cNvSpPr>
          <p:nvPr/>
        </p:nvSpPr>
        <p:spPr bwMode="auto">
          <a:xfrm>
            <a:off x="5508625" y="1628775"/>
            <a:ext cx="503238" cy="7207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4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611188" y="476250"/>
            <a:ext cx="3744912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Variables Estudiadas en el ECG </a:t>
            </a:r>
            <a:endParaRPr lang="es-ES" altLang="es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611188" y="1196975"/>
            <a:ext cx="1825625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Ritmo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611188" y="1628775"/>
            <a:ext cx="1825625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Frecuencia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611188" y="2071688"/>
            <a:ext cx="1825625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Duración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2603500" y="2060575"/>
            <a:ext cx="1752600" cy="3492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Ondas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2603500" y="2503488"/>
            <a:ext cx="1752600" cy="3492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Segmentos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2603500" y="2935288"/>
            <a:ext cx="1752600" cy="3492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Intervalos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684213" y="3367088"/>
            <a:ext cx="1800225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Amplitud Ondas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684213" y="3800475"/>
            <a:ext cx="1800225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Eje Eléctrico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2603500" y="3800475"/>
            <a:ext cx="1752600" cy="3492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Complejo QRS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684213" y="4232275"/>
            <a:ext cx="1800225" cy="593725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Morfología de las Ondas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684213" y="5084763"/>
            <a:ext cx="1800225" cy="349250"/>
          </a:xfrm>
          <a:prstGeom prst="rect">
            <a:avLst/>
          </a:prstGeom>
          <a:solidFill>
            <a:srgbClr val="FEF4FD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>
                <a:solidFill>
                  <a:srgbClr val="CC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Artefactos</a:t>
            </a:r>
            <a:endParaRPr lang="es-ES" altLang="es-US" sz="1600" b="1">
              <a:solidFill>
                <a:srgbClr val="CC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684213" y="5715000"/>
            <a:ext cx="1800225" cy="593725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Interpretación Global del ECG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4787900" y="476250"/>
            <a:ext cx="3744913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Valores Normales</a:t>
            </a:r>
            <a:endParaRPr lang="es-ES" altLang="es-US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611188" y="476250"/>
            <a:ext cx="3744912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Variables Estudiadas en el ECG </a:t>
            </a:r>
            <a:endParaRPr lang="es-ES" altLang="es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611188" y="1196975"/>
            <a:ext cx="1825625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Ritmo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4787900" y="476250"/>
            <a:ext cx="3744913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Valores Normales</a:t>
            </a:r>
            <a:endParaRPr lang="es-ES" altLang="es-US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45" name="Text Box 16"/>
          <p:cNvSpPr txBox="1">
            <a:spLocks noChangeArrowheads="1"/>
          </p:cNvSpPr>
          <p:nvPr/>
        </p:nvSpPr>
        <p:spPr bwMode="auto">
          <a:xfrm>
            <a:off x="4859338" y="1196975"/>
            <a:ext cx="187325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s-US" sz="1600" b="1">
                <a:solidFill>
                  <a:schemeClr val="accent2"/>
                </a:solidFill>
              </a:rPr>
              <a:t>Regular</a:t>
            </a:r>
            <a:endParaRPr lang="es-ES" altLang="es-US" sz="1600" b="1">
              <a:solidFill>
                <a:schemeClr val="accent2"/>
              </a:solidFill>
            </a:endParaRPr>
          </a:p>
        </p:txBody>
      </p:sp>
      <p:pic>
        <p:nvPicPr>
          <p:cNvPr id="35846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19288"/>
            <a:ext cx="7921625" cy="2085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367213"/>
            <a:ext cx="7921625" cy="2085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611188" y="476250"/>
            <a:ext cx="3744912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Variables Estudiadas en el ECG </a:t>
            </a:r>
            <a:endParaRPr lang="es-ES" altLang="es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611188" y="1196975"/>
            <a:ext cx="1825625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Ritmo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4787900" y="476250"/>
            <a:ext cx="3744913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altLang="es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Ejemplo Patología</a:t>
            </a:r>
            <a:endParaRPr lang="es-ES" altLang="es-US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4859338" y="1196975"/>
            <a:ext cx="1873250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s-US" sz="1600" b="1">
                <a:solidFill>
                  <a:schemeClr val="accent2"/>
                </a:solidFill>
              </a:rPr>
              <a:t>Irregular</a:t>
            </a:r>
            <a:endParaRPr lang="es-ES" altLang="es-US" sz="1600" b="1">
              <a:solidFill>
                <a:schemeClr val="accent2"/>
              </a:solidFill>
            </a:endParaRPr>
          </a:p>
        </p:txBody>
      </p:sp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7921625" cy="10779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997200"/>
            <a:ext cx="7921625" cy="3505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611188" y="476250"/>
            <a:ext cx="3744912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Variables Estudiadas en el ECG </a:t>
            </a:r>
            <a:endParaRPr lang="es-ES" altLang="es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611188" y="1628775"/>
            <a:ext cx="1825625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Frecuencia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3023" name="Text Box 15"/>
          <p:cNvSpPr txBox="1">
            <a:spLocks noChangeArrowheads="1"/>
          </p:cNvSpPr>
          <p:nvPr/>
        </p:nvSpPr>
        <p:spPr bwMode="auto">
          <a:xfrm>
            <a:off x="4859338" y="476250"/>
            <a:ext cx="3744912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Valores Normales</a:t>
            </a:r>
            <a:endParaRPr lang="es-ES" altLang="es-US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7893" name="Text Box 17"/>
          <p:cNvSpPr txBox="1">
            <a:spLocks noChangeArrowheads="1"/>
          </p:cNvSpPr>
          <p:nvPr/>
        </p:nvSpPr>
        <p:spPr bwMode="auto">
          <a:xfrm>
            <a:off x="4859338" y="1628775"/>
            <a:ext cx="3744912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L" altLang="es-US" sz="1600" b="1">
                <a:solidFill>
                  <a:schemeClr val="accent2"/>
                </a:solidFill>
              </a:rPr>
              <a:t>Intervalo entre R - 1 seg = 60 lpm </a:t>
            </a:r>
            <a:endParaRPr lang="es-ES" altLang="es-US" sz="1600" b="1">
              <a:solidFill>
                <a:schemeClr val="accent2"/>
              </a:solidFill>
            </a:endParaRPr>
          </a:p>
        </p:txBody>
      </p:sp>
      <p:pic>
        <p:nvPicPr>
          <p:cNvPr id="37894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133600"/>
            <a:ext cx="7993062" cy="417512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611188" y="476250"/>
            <a:ext cx="3744912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Variables Estudiadas en el ECG </a:t>
            </a:r>
            <a:endParaRPr lang="es-ES" altLang="es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611188" y="1268413"/>
            <a:ext cx="1825625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Duración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2603500" y="1268413"/>
            <a:ext cx="1752600" cy="3492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Ondas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2603500" y="2000250"/>
            <a:ext cx="1752600" cy="3492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Segmentos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2603500" y="2492375"/>
            <a:ext cx="1752600" cy="3492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Intervalos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4787900" y="1268413"/>
            <a:ext cx="3744913" cy="593725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altLang="es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Complejo QRS = 0.1 - 0.12 seg</a:t>
            </a:r>
          </a:p>
          <a:p>
            <a:pPr algn="ctr" eaLnBrk="1" hangingPunct="1">
              <a:defRPr/>
            </a:pPr>
            <a:r>
              <a:rPr lang="es-CL" altLang="es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Onda P = 0.12 seg</a:t>
            </a:r>
            <a:endParaRPr lang="es-ES" altLang="es-US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8143" name="Text Box 15"/>
          <p:cNvSpPr txBox="1">
            <a:spLocks noChangeArrowheads="1"/>
          </p:cNvSpPr>
          <p:nvPr/>
        </p:nvSpPr>
        <p:spPr bwMode="auto">
          <a:xfrm>
            <a:off x="4787900" y="476250"/>
            <a:ext cx="3744913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Valores Normales</a:t>
            </a:r>
            <a:endParaRPr lang="es-ES" altLang="es-US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8144" name="Text Box 16"/>
          <p:cNvSpPr txBox="1">
            <a:spLocks noChangeArrowheads="1"/>
          </p:cNvSpPr>
          <p:nvPr/>
        </p:nvSpPr>
        <p:spPr bwMode="auto">
          <a:xfrm>
            <a:off x="4787900" y="2492375"/>
            <a:ext cx="3744913" cy="593725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altLang="es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Intervalo PQ o PR  = 0.12 - 0.2 seg</a:t>
            </a:r>
          </a:p>
          <a:p>
            <a:pPr algn="ctr" eaLnBrk="1" hangingPunct="1">
              <a:defRPr/>
            </a:pPr>
            <a:r>
              <a:rPr lang="es-CL" altLang="es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Intervalo QTf = 0.35 - 0.45 seg</a:t>
            </a:r>
            <a:endParaRPr lang="es-ES" altLang="es-US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8145" name="Text Box 17"/>
          <p:cNvSpPr txBox="1">
            <a:spLocks noChangeArrowheads="1"/>
          </p:cNvSpPr>
          <p:nvPr/>
        </p:nvSpPr>
        <p:spPr bwMode="auto">
          <a:xfrm>
            <a:off x="4787900" y="1971675"/>
            <a:ext cx="3744913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altLang="es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Segmento ST = Morfología</a:t>
            </a:r>
            <a:endParaRPr lang="es-ES" altLang="es-US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8923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3213100"/>
            <a:ext cx="3724275" cy="187642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4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213100"/>
            <a:ext cx="3724275" cy="187642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5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826000"/>
            <a:ext cx="3514725" cy="17716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611188" y="476250"/>
            <a:ext cx="3744912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Variables Estudiadas en el ECG </a:t>
            </a:r>
            <a:endParaRPr lang="es-ES" altLang="es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611188" y="981075"/>
            <a:ext cx="1825625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Duración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2603500" y="981075"/>
            <a:ext cx="1752600" cy="3492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altLang="es-US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Ondas</a:t>
            </a:r>
            <a:endParaRPr lang="es-ES" altLang="es-US" sz="1600" b="1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4500563" y="981075"/>
            <a:ext cx="1752600" cy="3492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Segmentos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6372225" y="981075"/>
            <a:ext cx="1752600" cy="3492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Intervalos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994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1138"/>
            <a:ext cx="3724275" cy="187642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3573463"/>
            <a:ext cx="3724275" cy="187642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66" name="Text Box 14"/>
          <p:cNvSpPr txBox="1">
            <a:spLocks noChangeArrowheads="1"/>
          </p:cNvSpPr>
          <p:nvPr/>
        </p:nvSpPr>
        <p:spPr bwMode="auto">
          <a:xfrm>
            <a:off x="4787900" y="476250"/>
            <a:ext cx="3744913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altLang="es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Ejemplo Patología</a:t>
            </a:r>
            <a:endParaRPr lang="es-ES" altLang="es-US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9946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38275"/>
            <a:ext cx="2905125" cy="249555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7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183188"/>
            <a:ext cx="7620000" cy="14859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57150"/>
            <a:ext cx="8459787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611188" y="476250"/>
            <a:ext cx="3744912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Variables Estudiadas en el ECG </a:t>
            </a:r>
            <a:endParaRPr lang="es-ES" altLang="es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611188" y="1052513"/>
            <a:ext cx="1825625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Duración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603500" y="1052513"/>
            <a:ext cx="1752600" cy="3492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Ondas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4500563" y="1052513"/>
            <a:ext cx="1752600" cy="3492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Segmentos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6372225" y="1052513"/>
            <a:ext cx="1752600" cy="3492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Intervalos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096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3514725" cy="17716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4787900" y="476250"/>
            <a:ext cx="3744913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altLang="es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Ejemplo Patología</a:t>
            </a:r>
            <a:endParaRPr lang="es-ES" altLang="es-US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096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155950"/>
            <a:ext cx="7775575" cy="336867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611188" y="673100"/>
            <a:ext cx="3744912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Variables Estudiadas en el ECG </a:t>
            </a:r>
            <a:endParaRPr lang="es-ES" altLang="es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611188" y="1350963"/>
            <a:ext cx="1800225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Amplitud Ondas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4787900" y="673100"/>
            <a:ext cx="3744913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Valores Normales</a:t>
            </a:r>
            <a:endParaRPr lang="es-ES" altLang="es-US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216" name="Text Box 16"/>
          <p:cNvSpPr txBox="1">
            <a:spLocks noChangeArrowheads="1"/>
          </p:cNvSpPr>
          <p:nvPr/>
        </p:nvSpPr>
        <p:spPr bwMode="auto">
          <a:xfrm>
            <a:off x="3635375" y="1366838"/>
            <a:ext cx="4897438" cy="83820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altLang="es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Voltaje más ALTO = Derivadas Precordiales</a:t>
            </a:r>
          </a:p>
          <a:p>
            <a:pPr algn="ctr" eaLnBrk="1" hangingPunct="1">
              <a:defRPr/>
            </a:pPr>
            <a:r>
              <a:rPr lang="es-CL" altLang="es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Voltaje INTERMEDIO = Derivadas Einthoven</a:t>
            </a:r>
          </a:p>
          <a:p>
            <a:pPr algn="ctr" eaLnBrk="1" hangingPunct="1">
              <a:defRPr/>
            </a:pPr>
            <a:r>
              <a:rPr lang="es-CL" altLang="es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Voltaje más BAJO = Derivadas Unipolares</a:t>
            </a:r>
            <a:endParaRPr lang="es-ES" altLang="es-US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1217" name="Text Box 17"/>
          <p:cNvSpPr txBox="1">
            <a:spLocks noChangeArrowheads="1"/>
          </p:cNvSpPr>
          <p:nvPr/>
        </p:nvSpPr>
        <p:spPr bwMode="auto">
          <a:xfrm>
            <a:off x="3635375" y="3382963"/>
            <a:ext cx="4897438" cy="83820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altLang="es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Derivadas Precordiales</a:t>
            </a:r>
          </a:p>
          <a:p>
            <a:pPr algn="ctr" eaLnBrk="1" hangingPunct="1">
              <a:defRPr/>
            </a:pPr>
            <a:r>
              <a:rPr lang="es-CL" altLang="es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Voltaje OR y OS &gt; 8 mm y &lt;30 mm</a:t>
            </a:r>
          </a:p>
          <a:p>
            <a:pPr algn="ctr" eaLnBrk="1" hangingPunct="1">
              <a:defRPr/>
            </a:pPr>
            <a:r>
              <a:rPr lang="es-CL" altLang="es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Voltaje de OR + OS &lt; 40 mm</a:t>
            </a:r>
            <a:endParaRPr lang="es-ES" altLang="es-US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1218" name="Text Box 18"/>
          <p:cNvSpPr txBox="1">
            <a:spLocks noChangeArrowheads="1"/>
          </p:cNvSpPr>
          <p:nvPr/>
        </p:nvSpPr>
        <p:spPr bwMode="auto">
          <a:xfrm>
            <a:off x="3635375" y="2374900"/>
            <a:ext cx="4897438" cy="83820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altLang="es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Reglas de Voltaje</a:t>
            </a:r>
          </a:p>
          <a:p>
            <a:pPr algn="ctr" eaLnBrk="1" hangingPunct="1">
              <a:defRPr/>
            </a:pPr>
            <a:r>
              <a:rPr lang="es-CL" altLang="es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Voltaje DII = DI + DIII</a:t>
            </a:r>
          </a:p>
          <a:p>
            <a:pPr algn="ctr" eaLnBrk="1" hangingPunct="1">
              <a:defRPr/>
            </a:pPr>
            <a:r>
              <a:rPr lang="es-CL" altLang="es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Voltaje aVR + aVL + aVF = 0</a:t>
            </a:r>
            <a:endParaRPr lang="es-ES" altLang="es-US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1992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508500"/>
            <a:ext cx="5238750" cy="164782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1993" name="Object 21"/>
          <p:cNvGraphicFramePr>
            <a:graphicFrameLocks noChangeAspect="1"/>
          </p:cNvGraphicFramePr>
          <p:nvPr/>
        </p:nvGraphicFramePr>
        <p:xfrm>
          <a:off x="611188" y="2133600"/>
          <a:ext cx="282733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4" name="Fotografía de Photo Editor" r:id="rId4" imgW="4828571" imgH="6942857" progId="MSPhotoEd.3">
                  <p:embed/>
                </p:oleObj>
              </mc:Choice>
              <mc:Fallback>
                <p:oleObj name="Fotografía de Photo Editor" r:id="rId4" imgW="4828571" imgH="6942857" progId="MSPhotoEd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2133600"/>
                        <a:ext cx="2827337" cy="40640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0"/>
            <a:ext cx="9829801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3011" name="Object 4"/>
          <p:cNvGraphicFramePr>
            <a:graphicFrameLocks noChangeAspect="1"/>
          </p:cNvGraphicFramePr>
          <p:nvPr/>
        </p:nvGraphicFramePr>
        <p:xfrm>
          <a:off x="34925" y="5445125"/>
          <a:ext cx="9324975" cy="143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0" name="Fotografía de Photo Editor" r:id="rId4" imgW="19400000" imgH="1724266" progId="MSPhotoEd.3">
                  <p:embed/>
                </p:oleObj>
              </mc:Choice>
              <mc:Fallback>
                <p:oleObj name="Fotografía de Photo Editor" r:id="rId4" imgW="19400000" imgH="1724266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5445125"/>
                        <a:ext cx="9324975" cy="143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395288" y="5470525"/>
            <a:ext cx="8748712" cy="898525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s-CL" altLang="es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Voltaje más ALTO = Derivadas Precordiales</a:t>
            </a:r>
          </a:p>
          <a:p>
            <a:pPr algn="ctr" eaLnBrk="1" hangingPunct="1">
              <a:defRPr/>
            </a:pPr>
            <a:r>
              <a:rPr lang="es-C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Voltaje más BAJO = Derivadas Unipolares</a:t>
            </a:r>
            <a:endParaRPr lang="es-CL" altLang="es-US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r>
              <a:rPr lang="es-C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Voltaje INTERMEDIO = Derivadas Einthoven</a:t>
            </a:r>
            <a:endParaRPr lang="es-ES" altLang="es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3013" name="Line 7"/>
          <p:cNvSpPr>
            <a:spLocks noChangeShapeType="1"/>
          </p:cNvSpPr>
          <p:nvPr/>
        </p:nvSpPr>
        <p:spPr bwMode="auto">
          <a:xfrm>
            <a:off x="2339975" y="55165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43014" name="Line 8"/>
          <p:cNvSpPr>
            <a:spLocks noChangeShapeType="1"/>
          </p:cNvSpPr>
          <p:nvPr/>
        </p:nvSpPr>
        <p:spPr bwMode="auto">
          <a:xfrm flipH="1" flipV="1">
            <a:off x="1258888" y="2565400"/>
            <a:ext cx="144462" cy="338455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43015" name="Line 9"/>
          <p:cNvSpPr>
            <a:spLocks noChangeShapeType="1"/>
          </p:cNvSpPr>
          <p:nvPr/>
        </p:nvSpPr>
        <p:spPr bwMode="auto">
          <a:xfrm flipH="1" flipV="1">
            <a:off x="3419475" y="2349500"/>
            <a:ext cx="144463" cy="338455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43016" name="Line 10"/>
          <p:cNvSpPr>
            <a:spLocks noChangeShapeType="1"/>
          </p:cNvSpPr>
          <p:nvPr/>
        </p:nvSpPr>
        <p:spPr bwMode="auto">
          <a:xfrm flipH="1" flipV="1">
            <a:off x="6516688" y="2133600"/>
            <a:ext cx="144462" cy="338455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43017" name="Rectangle 11"/>
          <p:cNvSpPr>
            <a:spLocks noChangeArrowheads="1"/>
          </p:cNvSpPr>
          <p:nvPr/>
        </p:nvSpPr>
        <p:spPr bwMode="auto">
          <a:xfrm>
            <a:off x="179388" y="71438"/>
            <a:ext cx="2016125" cy="3644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S" altLang="es-CL"/>
          </a:p>
        </p:txBody>
      </p:sp>
      <p:sp>
        <p:nvSpPr>
          <p:cNvPr id="43018" name="Rectangle 13"/>
          <p:cNvSpPr>
            <a:spLocks noChangeArrowheads="1"/>
          </p:cNvSpPr>
          <p:nvPr/>
        </p:nvSpPr>
        <p:spPr bwMode="auto">
          <a:xfrm>
            <a:off x="2411413" y="71438"/>
            <a:ext cx="2195512" cy="3644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S" altLang="es-CL"/>
          </a:p>
        </p:txBody>
      </p:sp>
      <p:sp>
        <p:nvSpPr>
          <p:cNvPr id="43019" name="Rectangle 14"/>
          <p:cNvSpPr>
            <a:spLocks noChangeArrowheads="1"/>
          </p:cNvSpPr>
          <p:nvPr/>
        </p:nvSpPr>
        <p:spPr bwMode="auto">
          <a:xfrm>
            <a:off x="4968875" y="71438"/>
            <a:ext cx="3924300" cy="3644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S" alt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11188" y="260350"/>
            <a:ext cx="3744912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Variables Estudiadas en el ECG </a:t>
            </a:r>
            <a:endParaRPr lang="es-ES" altLang="es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611188" y="836613"/>
            <a:ext cx="1800225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Amplitud Ondas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3635375" y="836613"/>
            <a:ext cx="4897438" cy="83820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altLang="es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Derivadas Precordiales</a:t>
            </a:r>
          </a:p>
          <a:p>
            <a:pPr algn="ctr" eaLnBrk="1" hangingPunct="1">
              <a:defRPr/>
            </a:pPr>
            <a:r>
              <a:rPr lang="es-CL" altLang="es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Voltaje OR y OS &gt; 8 mm y &lt;30 mm</a:t>
            </a:r>
          </a:p>
          <a:p>
            <a:pPr algn="ctr" eaLnBrk="1" hangingPunct="1">
              <a:defRPr/>
            </a:pPr>
            <a:r>
              <a:rPr lang="es-CL" altLang="es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Voltaje de OR + OS &lt; 40 mm</a:t>
            </a:r>
            <a:endParaRPr lang="es-ES" altLang="es-US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403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52613"/>
            <a:ext cx="5238750" cy="164782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4787900" y="333375"/>
            <a:ext cx="3744913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altLang="es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Ejemplo Patología</a:t>
            </a:r>
            <a:endParaRPr lang="es-ES" altLang="es-US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44039" name="Object 12"/>
          <p:cNvGraphicFramePr>
            <a:graphicFrameLocks noChangeAspect="1"/>
          </p:cNvGraphicFramePr>
          <p:nvPr/>
        </p:nvGraphicFramePr>
        <p:xfrm>
          <a:off x="2484438" y="3500438"/>
          <a:ext cx="5629275" cy="314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0" name="Fotografía de Photo Editor" r:id="rId4" imgW="5630061" imgH="3142857" progId="MSPhotoEd.3">
                  <p:embed/>
                </p:oleObj>
              </mc:Choice>
              <mc:Fallback>
                <p:oleObj name="Fotografía de Photo Editor" r:id="rId4" imgW="5630061" imgH="3142857" progId="MSPhotoEd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3500438"/>
                        <a:ext cx="5629275" cy="314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611188" y="476250"/>
            <a:ext cx="3744912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Variables Estudiadas en el ECG </a:t>
            </a:r>
            <a:endParaRPr lang="es-ES" altLang="es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611188" y="1125538"/>
            <a:ext cx="1800225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Eje Eléctrico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2555875" y="1125538"/>
            <a:ext cx="1752600" cy="3492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Complejo QRS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4787900" y="476250"/>
            <a:ext cx="3744913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Valores Normales</a:t>
            </a:r>
            <a:endParaRPr lang="es-ES" altLang="es-US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4787900" y="1135063"/>
            <a:ext cx="3744913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altLang="es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Eje QRS  entre -30º y 90º</a:t>
            </a:r>
            <a:endParaRPr lang="es-ES" altLang="es-US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5063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628775"/>
            <a:ext cx="5761037" cy="503555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EF4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836613"/>
            <a:ext cx="6480175" cy="53578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2376488" cy="207645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8027988" y="3213100"/>
            <a:ext cx="407987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b="1"/>
              <a:t>0º</a:t>
            </a:r>
            <a:endParaRPr lang="es-ES" altLang="es-US" b="1"/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8027988" y="1484313"/>
            <a:ext cx="674687" cy="379412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b="1"/>
              <a:t>- 30º</a:t>
            </a:r>
            <a:endParaRPr lang="es-ES" altLang="es-US" b="1"/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6372225" y="692150"/>
            <a:ext cx="674688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b="1"/>
              <a:t>- 60º</a:t>
            </a:r>
            <a:endParaRPr lang="es-ES" altLang="es-US" b="1"/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4689475" y="457200"/>
            <a:ext cx="674688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b="1"/>
              <a:t>- 90º</a:t>
            </a:r>
            <a:endParaRPr lang="es-ES" altLang="es-US" b="1"/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7853363" y="4941888"/>
            <a:ext cx="534987" cy="379412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b="1"/>
              <a:t>30º</a:t>
            </a:r>
            <a:endParaRPr lang="es-ES" altLang="es-US" b="1"/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6443663" y="6073775"/>
            <a:ext cx="534987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b="1"/>
              <a:t>60º</a:t>
            </a:r>
            <a:endParaRPr lang="es-ES" altLang="es-US" b="1"/>
          </a:p>
        </p:txBody>
      </p:sp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4787900" y="6145213"/>
            <a:ext cx="534988" cy="379412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b="1"/>
              <a:t>90º</a:t>
            </a:r>
            <a:endParaRPr lang="es-ES" altLang="es-US" b="1"/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3132138" y="6092825"/>
            <a:ext cx="661987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b="1"/>
              <a:t>120º</a:t>
            </a:r>
            <a:endParaRPr lang="es-ES" altLang="es-US" b="1"/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1619250" y="3284538"/>
            <a:ext cx="661988" cy="379412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b="1"/>
              <a:t>180º</a:t>
            </a:r>
            <a:endParaRPr lang="es-ES" altLang="es-US" b="1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-26988"/>
            <a:ext cx="6840538" cy="688498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EF4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0" name="Object 3"/>
          <p:cNvGraphicFramePr>
            <a:graphicFrameLocks noChangeAspect="1"/>
          </p:cNvGraphicFramePr>
          <p:nvPr/>
        </p:nvGraphicFramePr>
        <p:xfrm>
          <a:off x="971550" y="1412875"/>
          <a:ext cx="7632700" cy="518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2" name="Fotografía de Photo Editor" r:id="rId3" imgW="5266667" imgH="3580952" progId="MSPhotoEd.3">
                  <p:embed/>
                </p:oleObj>
              </mc:Choice>
              <mc:Fallback>
                <p:oleObj name="Fotografía de Photo Editor" r:id="rId3" imgW="5266667" imgH="3580952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412875"/>
                        <a:ext cx="7632700" cy="5189538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2376487" cy="207645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11188" y="260350"/>
            <a:ext cx="3744912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Variables Estudiadas en el ECG </a:t>
            </a:r>
            <a:endParaRPr lang="es-ES" altLang="es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611188" y="765175"/>
            <a:ext cx="1800225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Eje Eléctrico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2555875" y="765175"/>
            <a:ext cx="1752600" cy="3492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Complejo QRS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4787900" y="260350"/>
            <a:ext cx="3744913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Valores Normales</a:t>
            </a:r>
            <a:endParaRPr lang="es-ES" altLang="es-US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4787900" y="765175"/>
            <a:ext cx="3744913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altLang="es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Eje QRS  entre -30º y 90º</a:t>
            </a:r>
            <a:endParaRPr lang="es-ES" altLang="es-US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49159" name="Object 8"/>
          <p:cNvGraphicFramePr>
            <a:graphicFrameLocks noChangeAspect="1"/>
          </p:cNvGraphicFramePr>
          <p:nvPr/>
        </p:nvGraphicFramePr>
        <p:xfrm>
          <a:off x="611188" y="1268413"/>
          <a:ext cx="7921625" cy="536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2" name="Fotografía de Photo Editor" r:id="rId3" imgW="8828571" imgH="6923810" progId="MSPhotoEd.3">
                  <p:embed/>
                </p:oleObj>
              </mc:Choice>
              <mc:Fallback>
                <p:oleObj name="Fotografía de Photo Editor" r:id="rId3" imgW="8828571" imgH="6923810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268413"/>
                        <a:ext cx="7921625" cy="536575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60" name="Text Box 9"/>
          <p:cNvSpPr txBox="1">
            <a:spLocks noChangeArrowheads="1"/>
          </p:cNvSpPr>
          <p:nvPr/>
        </p:nvSpPr>
        <p:spPr bwMode="auto">
          <a:xfrm>
            <a:off x="1673225" y="1628775"/>
            <a:ext cx="450850" cy="3794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b="1"/>
              <a:t>10</a:t>
            </a:r>
            <a:endParaRPr lang="es-ES" altLang="es-US" b="1"/>
          </a:p>
        </p:txBody>
      </p:sp>
      <p:sp>
        <p:nvSpPr>
          <p:cNvPr id="49161" name="Text Box 10"/>
          <p:cNvSpPr txBox="1">
            <a:spLocks noChangeArrowheads="1"/>
          </p:cNvSpPr>
          <p:nvPr/>
        </p:nvSpPr>
        <p:spPr bwMode="auto">
          <a:xfrm>
            <a:off x="1692275" y="3500438"/>
            <a:ext cx="323850" cy="3794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b="1"/>
              <a:t>6</a:t>
            </a:r>
            <a:endParaRPr lang="es-ES" altLang="es-US" b="1"/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1619250" y="5445125"/>
            <a:ext cx="463550" cy="3794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b="1"/>
              <a:t>- 4</a:t>
            </a:r>
            <a:endParaRPr lang="es-ES" altLang="es-US" b="1"/>
          </a:p>
        </p:txBody>
      </p:sp>
      <p:sp>
        <p:nvSpPr>
          <p:cNvPr id="49163" name="Text Box 12"/>
          <p:cNvSpPr txBox="1">
            <a:spLocks noChangeArrowheads="1"/>
          </p:cNvSpPr>
          <p:nvPr/>
        </p:nvSpPr>
        <p:spPr bwMode="auto">
          <a:xfrm>
            <a:off x="5435600" y="5229225"/>
            <a:ext cx="323850" cy="3794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b="1"/>
              <a:t>3</a:t>
            </a:r>
            <a:endParaRPr lang="es-ES" altLang="es-US" b="1"/>
          </a:p>
        </p:txBody>
      </p:sp>
      <p:sp>
        <p:nvSpPr>
          <p:cNvPr id="49164" name="Text Box 13"/>
          <p:cNvSpPr txBox="1">
            <a:spLocks noChangeArrowheads="1"/>
          </p:cNvSpPr>
          <p:nvPr/>
        </p:nvSpPr>
        <p:spPr bwMode="auto">
          <a:xfrm>
            <a:off x="5364163" y="3429000"/>
            <a:ext cx="323850" cy="3794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b="1"/>
              <a:t>5</a:t>
            </a:r>
            <a:endParaRPr lang="es-ES" altLang="es-US" b="1"/>
          </a:p>
        </p:txBody>
      </p:sp>
      <p:sp>
        <p:nvSpPr>
          <p:cNvPr id="49165" name="Text Box 14"/>
          <p:cNvSpPr txBox="1">
            <a:spLocks noChangeArrowheads="1"/>
          </p:cNvSpPr>
          <p:nvPr/>
        </p:nvSpPr>
        <p:spPr bwMode="auto">
          <a:xfrm>
            <a:off x="5148263" y="1557338"/>
            <a:ext cx="463550" cy="3794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b="1"/>
              <a:t>- 8</a:t>
            </a:r>
            <a:endParaRPr lang="es-ES" altLang="es-US" b="1"/>
          </a:p>
        </p:txBody>
      </p:sp>
      <p:sp>
        <p:nvSpPr>
          <p:cNvPr id="49166" name="Line 15"/>
          <p:cNvSpPr>
            <a:spLocks noChangeShapeType="1"/>
          </p:cNvSpPr>
          <p:nvPr/>
        </p:nvSpPr>
        <p:spPr bwMode="auto">
          <a:xfrm>
            <a:off x="3132138" y="2708275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49167" name="Line 16"/>
          <p:cNvSpPr>
            <a:spLocks noChangeShapeType="1"/>
          </p:cNvSpPr>
          <p:nvPr/>
        </p:nvSpPr>
        <p:spPr bwMode="auto">
          <a:xfrm>
            <a:off x="3132138" y="2708275"/>
            <a:ext cx="0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49168" name="Line 18"/>
          <p:cNvSpPr>
            <a:spLocks noChangeShapeType="1"/>
          </p:cNvSpPr>
          <p:nvPr/>
        </p:nvSpPr>
        <p:spPr bwMode="auto">
          <a:xfrm>
            <a:off x="3132138" y="2708275"/>
            <a:ext cx="1295400" cy="3603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49169" name="Text Box 19"/>
          <p:cNvSpPr txBox="1">
            <a:spLocks noChangeArrowheads="1"/>
          </p:cNvSpPr>
          <p:nvPr/>
        </p:nvSpPr>
        <p:spPr bwMode="auto">
          <a:xfrm>
            <a:off x="4572000" y="2565400"/>
            <a:ext cx="407988" cy="379413"/>
          </a:xfrm>
          <a:prstGeom prst="rect">
            <a:avLst/>
          </a:prstGeom>
          <a:solidFill>
            <a:srgbClr val="CCFF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b="1"/>
              <a:t>0º</a:t>
            </a:r>
            <a:endParaRPr lang="es-ES" altLang="es-US" b="1"/>
          </a:p>
        </p:txBody>
      </p:sp>
      <p:sp>
        <p:nvSpPr>
          <p:cNvPr id="49170" name="Text Box 20"/>
          <p:cNvSpPr txBox="1">
            <a:spLocks noChangeArrowheads="1"/>
          </p:cNvSpPr>
          <p:nvPr/>
        </p:nvSpPr>
        <p:spPr bwMode="auto">
          <a:xfrm>
            <a:off x="2987675" y="3213100"/>
            <a:ext cx="534988" cy="379413"/>
          </a:xfrm>
          <a:prstGeom prst="rect">
            <a:avLst/>
          </a:prstGeom>
          <a:solidFill>
            <a:srgbClr val="CCFFFF">
              <a:alpha val="50980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b="1"/>
              <a:t>90º</a:t>
            </a:r>
            <a:endParaRPr lang="es-ES" altLang="es-US" b="1"/>
          </a:p>
        </p:txBody>
      </p:sp>
      <p:sp>
        <p:nvSpPr>
          <p:cNvPr id="49171" name="Text Box 21"/>
          <p:cNvSpPr txBox="1">
            <a:spLocks noChangeArrowheads="1"/>
          </p:cNvSpPr>
          <p:nvPr/>
        </p:nvSpPr>
        <p:spPr bwMode="auto">
          <a:xfrm>
            <a:off x="4140200" y="3141663"/>
            <a:ext cx="534988" cy="379412"/>
          </a:xfrm>
          <a:prstGeom prst="rect">
            <a:avLst/>
          </a:prstGeom>
          <a:solidFill>
            <a:srgbClr val="CCFFFF">
              <a:alpha val="50980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b="1"/>
              <a:t>17º</a:t>
            </a:r>
            <a:endParaRPr lang="es-ES" altLang="es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4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Object 20"/>
          <p:cNvGraphicFramePr>
            <a:graphicFrameLocks noChangeAspect="1"/>
          </p:cNvGraphicFramePr>
          <p:nvPr/>
        </p:nvGraphicFramePr>
        <p:xfrm>
          <a:off x="611188" y="1268413"/>
          <a:ext cx="8064500" cy="302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8" name="Fotografía de Photo Editor" r:id="rId3" imgW="5630061" imgH="2114845" progId="MSPhotoEd.3">
                  <p:embed/>
                </p:oleObj>
              </mc:Choice>
              <mc:Fallback>
                <p:oleObj name="Fotografía de Photo Editor" r:id="rId3" imgW="5630061" imgH="2114845" progId="MSPhotoEd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268413"/>
                        <a:ext cx="8064500" cy="302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611188" y="260350"/>
            <a:ext cx="3744912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Variables Estudiadas en el ECG </a:t>
            </a:r>
            <a:endParaRPr lang="es-ES" altLang="es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611188" y="765175"/>
            <a:ext cx="1800225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Eje Eléctrico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2555875" y="765175"/>
            <a:ext cx="1752600" cy="3492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Complejo QRS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4787900" y="260350"/>
            <a:ext cx="3744913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Valores Normales</a:t>
            </a:r>
            <a:endParaRPr lang="es-ES" altLang="es-US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4787900" y="765175"/>
            <a:ext cx="3744913" cy="3492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L" altLang="es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Eje QRS  entre -30º y 90º</a:t>
            </a:r>
            <a:endParaRPr lang="es-ES" altLang="es-US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1116013" y="1844675"/>
            <a:ext cx="450850" cy="3794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b="1"/>
              <a:t>22</a:t>
            </a:r>
            <a:endParaRPr lang="es-ES" altLang="es-US" b="1"/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2484438" y="1844675"/>
            <a:ext cx="450850" cy="3794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b="1"/>
              <a:t>12</a:t>
            </a:r>
            <a:endParaRPr lang="es-ES" altLang="es-US" b="1"/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6443663" y="1773238"/>
            <a:ext cx="450850" cy="3794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b="1"/>
              <a:t>19</a:t>
            </a:r>
            <a:endParaRPr lang="es-ES" altLang="es-US" b="1"/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7812088" y="1773238"/>
            <a:ext cx="463550" cy="3794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b="1"/>
              <a:t>- 3</a:t>
            </a:r>
            <a:endParaRPr lang="es-ES" altLang="es-US" b="1"/>
          </a:p>
        </p:txBody>
      </p: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4932363" y="1844675"/>
            <a:ext cx="590550" cy="3794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b="1"/>
              <a:t>- 15</a:t>
            </a:r>
            <a:endParaRPr lang="es-ES" altLang="es-US" b="1"/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3563938" y="1773238"/>
            <a:ext cx="590550" cy="3794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b="1"/>
              <a:t>- 17</a:t>
            </a:r>
            <a:endParaRPr lang="es-ES" altLang="es-US" b="1"/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 flipV="1">
            <a:off x="2627313" y="5589588"/>
            <a:ext cx="2592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50191" name="Line 15"/>
          <p:cNvSpPr>
            <a:spLocks noChangeShapeType="1"/>
          </p:cNvSpPr>
          <p:nvPr/>
        </p:nvSpPr>
        <p:spPr bwMode="auto">
          <a:xfrm flipV="1">
            <a:off x="2627313" y="5229225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50192" name="Line 16"/>
          <p:cNvSpPr>
            <a:spLocks noChangeShapeType="1"/>
          </p:cNvSpPr>
          <p:nvPr/>
        </p:nvSpPr>
        <p:spPr bwMode="auto">
          <a:xfrm flipV="1">
            <a:off x="2627313" y="5229225"/>
            <a:ext cx="2519362" cy="3603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50193" name="Text Box 17"/>
          <p:cNvSpPr txBox="1">
            <a:spLocks noChangeArrowheads="1"/>
          </p:cNvSpPr>
          <p:nvPr/>
        </p:nvSpPr>
        <p:spPr bwMode="auto">
          <a:xfrm>
            <a:off x="5364163" y="5445125"/>
            <a:ext cx="407987" cy="379413"/>
          </a:xfrm>
          <a:prstGeom prst="rect">
            <a:avLst/>
          </a:prstGeom>
          <a:solidFill>
            <a:srgbClr val="CCFF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b="1"/>
              <a:t>0º</a:t>
            </a:r>
            <a:endParaRPr lang="es-ES" altLang="es-US" b="1"/>
          </a:p>
        </p:txBody>
      </p:sp>
      <p:sp>
        <p:nvSpPr>
          <p:cNvPr id="50194" name="Text Box 18"/>
          <p:cNvSpPr txBox="1">
            <a:spLocks noChangeArrowheads="1"/>
          </p:cNvSpPr>
          <p:nvPr/>
        </p:nvSpPr>
        <p:spPr bwMode="auto">
          <a:xfrm>
            <a:off x="2411413" y="4652963"/>
            <a:ext cx="674687" cy="379412"/>
          </a:xfrm>
          <a:prstGeom prst="rect">
            <a:avLst/>
          </a:prstGeom>
          <a:solidFill>
            <a:srgbClr val="CCFFFF">
              <a:alpha val="50980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b="1"/>
              <a:t>- 90º</a:t>
            </a:r>
            <a:endParaRPr lang="es-ES" altLang="es-US" b="1"/>
          </a:p>
        </p:txBody>
      </p:sp>
      <p:sp>
        <p:nvSpPr>
          <p:cNvPr id="50195" name="Text Box 19"/>
          <p:cNvSpPr txBox="1">
            <a:spLocks noChangeArrowheads="1"/>
          </p:cNvSpPr>
          <p:nvPr/>
        </p:nvSpPr>
        <p:spPr bwMode="auto">
          <a:xfrm>
            <a:off x="5148263" y="4724400"/>
            <a:ext cx="407987" cy="379413"/>
          </a:xfrm>
          <a:prstGeom prst="rect">
            <a:avLst/>
          </a:prstGeom>
          <a:solidFill>
            <a:srgbClr val="CCFFFF">
              <a:alpha val="50980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b="1"/>
              <a:t>8º</a:t>
            </a:r>
            <a:endParaRPr lang="es-ES" altLang="es-US" b="1"/>
          </a:p>
        </p:txBody>
      </p:sp>
      <p:sp>
        <p:nvSpPr>
          <p:cNvPr id="50196" name="Text Box 21"/>
          <p:cNvSpPr txBox="1">
            <a:spLocks noChangeArrowheads="1"/>
          </p:cNvSpPr>
          <p:nvPr/>
        </p:nvSpPr>
        <p:spPr bwMode="auto">
          <a:xfrm>
            <a:off x="4427538" y="5734050"/>
            <a:ext cx="450850" cy="3794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b="1"/>
              <a:t>22</a:t>
            </a:r>
            <a:endParaRPr lang="es-ES" altLang="es-US" b="1"/>
          </a:p>
        </p:txBody>
      </p:sp>
      <p:sp>
        <p:nvSpPr>
          <p:cNvPr id="50197" name="Text Box 22"/>
          <p:cNvSpPr txBox="1">
            <a:spLocks noChangeArrowheads="1"/>
          </p:cNvSpPr>
          <p:nvPr/>
        </p:nvSpPr>
        <p:spPr bwMode="auto">
          <a:xfrm>
            <a:off x="2195513" y="5445125"/>
            <a:ext cx="323850" cy="3794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US" b="1"/>
              <a:t>3</a:t>
            </a:r>
            <a:endParaRPr lang="es-ES" altLang="es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0"/>
            <a:ext cx="9396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4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611188" y="692150"/>
            <a:ext cx="3744912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Variables Estudiadas en el ECG </a:t>
            </a:r>
            <a:endParaRPr lang="es-ES" altLang="es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9404" name="Text Box 12"/>
          <p:cNvSpPr txBox="1">
            <a:spLocks noChangeArrowheads="1"/>
          </p:cNvSpPr>
          <p:nvPr/>
        </p:nvSpPr>
        <p:spPr bwMode="auto">
          <a:xfrm>
            <a:off x="5003800" y="692150"/>
            <a:ext cx="1800225" cy="593725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Morfología de las Ondas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51204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8925"/>
            <a:ext cx="8208963" cy="208597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5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05263"/>
            <a:ext cx="8280400" cy="2087562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4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611188" y="476250"/>
            <a:ext cx="3744912" cy="379413"/>
          </a:xfrm>
          <a:prstGeom prst="rect">
            <a:avLst/>
          </a:prstGeom>
          <a:solidFill>
            <a:srgbClr val="CC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b="1">
                <a:effectLst>
                  <a:outerShdw blurRad="38100" dist="38100" dir="2700000" algn="tl">
                    <a:srgbClr val="FFFFFF"/>
                  </a:outerShdw>
                </a:effectLst>
              </a:rPr>
              <a:t>Variables Estudiadas en el ECG </a:t>
            </a:r>
            <a:endParaRPr lang="es-ES" altLang="es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1453" name="Text Box 13"/>
          <p:cNvSpPr txBox="1">
            <a:spLocks noChangeArrowheads="1"/>
          </p:cNvSpPr>
          <p:nvPr/>
        </p:nvSpPr>
        <p:spPr bwMode="auto">
          <a:xfrm>
            <a:off x="611188" y="1208088"/>
            <a:ext cx="1800225" cy="349250"/>
          </a:xfrm>
          <a:prstGeom prst="rect">
            <a:avLst/>
          </a:prstGeom>
          <a:solidFill>
            <a:srgbClr val="FEF4FD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>
                <a:solidFill>
                  <a:srgbClr val="CC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Artefactos</a:t>
            </a:r>
            <a:endParaRPr lang="es-ES" altLang="es-US" sz="1600" b="1">
              <a:solidFill>
                <a:srgbClr val="CC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2228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87550"/>
            <a:ext cx="8064500" cy="273685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229" name="Object 18"/>
          <p:cNvGraphicFramePr>
            <a:graphicFrameLocks noChangeAspect="1"/>
          </p:cNvGraphicFramePr>
          <p:nvPr/>
        </p:nvGraphicFramePr>
        <p:xfrm>
          <a:off x="611188" y="4724400"/>
          <a:ext cx="8064500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0" name="Fotografía de Photo Editor" r:id="rId4" imgW="6295238" imgH="1419048" progId="MSPhotoEd.3">
                  <p:embed/>
                </p:oleObj>
              </mc:Choice>
              <mc:Fallback>
                <p:oleObj name="Fotografía de Photo Editor" r:id="rId4" imgW="6295238" imgH="1419048" progId="MSPhotoEd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4724400"/>
                        <a:ext cx="8064500" cy="1584325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EF4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0"/>
            <a:ext cx="982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2484438" y="5805488"/>
            <a:ext cx="1800225" cy="593725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altLang="es-US" sz="1600" b="1" u="sng">
                <a:effectLst>
                  <a:outerShdw blurRad="38100" dist="38100" dir="2700000" algn="tl">
                    <a:srgbClr val="FFFFFF"/>
                  </a:outerShdw>
                </a:effectLst>
              </a:rPr>
              <a:t>Interpretación Global del ECG</a:t>
            </a:r>
            <a:endParaRPr lang="es-ES" altLang="es-US" sz="16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2627313" y="476250"/>
            <a:ext cx="343217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CL" altLang="es-US" sz="24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Bibliografía en la WEB</a:t>
            </a:r>
            <a:endParaRPr lang="es-ES" altLang="es-US" sz="2400" b="1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323850" y="1422400"/>
            <a:ext cx="8537575" cy="36718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US" b="1">
                <a:solidFill>
                  <a:schemeClr val="accent2"/>
                </a:solidFill>
                <a:hlinkClick r:id="rId2"/>
              </a:rPr>
              <a:t>http://www10.uniovi.es/medvoice/u6.htm</a:t>
            </a:r>
            <a:endParaRPr lang="es-ES" altLang="es-US" b="1">
              <a:solidFill>
                <a:schemeClr val="accent2"/>
              </a:solidFill>
              <a:hlinkClick r:id="rId3"/>
            </a:endParaRPr>
          </a:p>
          <a:p>
            <a:pPr eaLnBrk="1" hangingPunct="1"/>
            <a:r>
              <a:rPr lang="es-ES" altLang="es-US" b="1">
                <a:solidFill>
                  <a:schemeClr val="accent2"/>
                </a:solidFill>
                <a:hlinkClick r:id="rId3"/>
              </a:rPr>
              <a:t>http://www.svnp.es/Documen/ecg.htm</a:t>
            </a:r>
            <a:endParaRPr lang="es-ES" altLang="es-US" b="1">
              <a:solidFill>
                <a:schemeClr val="accent2"/>
              </a:solidFill>
              <a:hlinkClick r:id="rId4"/>
            </a:endParaRPr>
          </a:p>
          <a:p>
            <a:pPr eaLnBrk="1" hangingPunct="1"/>
            <a:r>
              <a:rPr lang="es-ES" altLang="es-US" b="1">
                <a:solidFill>
                  <a:schemeClr val="accent2"/>
                </a:solidFill>
                <a:hlinkClick r:id="rId4"/>
              </a:rPr>
              <a:t>http://www.e-mergencia.com/html/historia_ecg/</a:t>
            </a:r>
            <a:endParaRPr lang="es-ES" altLang="es-US" b="1">
              <a:solidFill>
                <a:schemeClr val="accent2"/>
              </a:solidFill>
              <a:hlinkClick r:id="rId5"/>
            </a:endParaRPr>
          </a:p>
          <a:p>
            <a:pPr eaLnBrk="1" hangingPunct="1"/>
            <a:r>
              <a:rPr lang="es-ES" altLang="es-US" b="1">
                <a:solidFill>
                  <a:schemeClr val="accent2"/>
                </a:solidFill>
                <a:hlinkClick r:id="rId5"/>
              </a:rPr>
              <a:t>http://es.geocities.com/simplex59/electrocardiograma.html</a:t>
            </a:r>
            <a:endParaRPr lang="es-ES" altLang="es-US" b="1">
              <a:solidFill>
                <a:schemeClr val="accent2"/>
              </a:solidFill>
              <a:hlinkClick r:id="rId6"/>
            </a:endParaRPr>
          </a:p>
          <a:p>
            <a:pPr eaLnBrk="1" hangingPunct="1"/>
            <a:r>
              <a:rPr lang="es-ES" altLang="es-US" b="1">
                <a:solidFill>
                  <a:schemeClr val="accent2"/>
                </a:solidFill>
                <a:hlinkClick r:id="rId6"/>
              </a:rPr>
              <a:t>http://www.medspain.com/curso_ekg/cursoekg_indice.htm</a:t>
            </a:r>
            <a:endParaRPr lang="es-ES" altLang="es-US" b="1">
              <a:solidFill>
                <a:schemeClr val="accent2"/>
              </a:solidFill>
              <a:hlinkClick r:id="rId7"/>
            </a:endParaRPr>
          </a:p>
          <a:p>
            <a:pPr eaLnBrk="1" hangingPunct="1"/>
            <a:r>
              <a:rPr lang="es-ES" altLang="es-US" b="1">
                <a:solidFill>
                  <a:schemeClr val="accent2"/>
                </a:solidFill>
                <a:hlinkClick r:id="rId7"/>
              </a:rPr>
              <a:t>http://www.umm.edu/esp_ency/article/003868.htm</a:t>
            </a:r>
            <a:endParaRPr lang="es-ES" altLang="es-US" b="1">
              <a:solidFill>
                <a:schemeClr val="accent2"/>
              </a:solidFill>
              <a:hlinkClick r:id="rId8"/>
            </a:endParaRPr>
          </a:p>
          <a:p>
            <a:pPr eaLnBrk="1" hangingPunct="1"/>
            <a:r>
              <a:rPr lang="es-ES" altLang="es-US" b="1">
                <a:solidFill>
                  <a:schemeClr val="accent2"/>
                </a:solidFill>
                <a:hlinkClick r:id="rId8"/>
              </a:rPr>
              <a:t>http://www.viasalus.com/vs/B2C/cn/enciclopedia/ESP/ency/article/003868.jsp</a:t>
            </a:r>
            <a:endParaRPr lang="es-ES" altLang="es-US" b="1">
              <a:solidFill>
                <a:schemeClr val="accent2"/>
              </a:solidFill>
              <a:hlinkClick r:id="rId9"/>
            </a:endParaRPr>
          </a:p>
          <a:p>
            <a:pPr eaLnBrk="1" hangingPunct="1"/>
            <a:r>
              <a:rPr lang="es-ES" altLang="es-US" b="1">
                <a:solidFill>
                  <a:schemeClr val="accent2"/>
                </a:solidFill>
                <a:hlinkClick r:id="rId9"/>
              </a:rPr>
              <a:t>http://www.estafilococo.com.ar/electrocardiol.htm</a:t>
            </a:r>
            <a:endParaRPr lang="es-ES" altLang="es-US" b="1">
              <a:solidFill>
                <a:schemeClr val="accent2"/>
              </a:solidFill>
              <a:hlinkClick r:id="rId10"/>
            </a:endParaRPr>
          </a:p>
          <a:p>
            <a:pPr eaLnBrk="1" hangingPunct="1"/>
            <a:r>
              <a:rPr lang="es-ES" altLang="es-US" b="1">
                <a:solidFill>
                  <a:schemeClr val="accent2"/>
                </a:solidFill>
                <a:hlinkClick r:id="rId10"/>
              </a:rPr>
              <a:t>http://www.geocities.com/estandar_ecg/</a:t>
            </a:r>
            <a:endParaRPr lang="es-ES" altLang="es-US" b="1">
              <a:solidFill>
                <a:schemeClr val="accent2"/>
              </a:solidFill>
              <a:hlinkClick r:id="rId11"/>
            </a:endParaRPr>
          </a:p>
          <a:p>
            <a:pPr eaLnBrk="1" hangingPunct="1"/>
            <a:r>
              <a:rPr lang="es-ES" altLang="es-US" b="1">
                <a:solidFill>
                  <a:schemeClr val="accent2"/>
                </a:solidFill>
                <a:hlinkClick r:id="rId11"/>
              </a:rPr>
              <a:t>http://webs.comb.es/aranda/eind.html</a:t>
            </a:r>
          </a:p>
          <a:p>
            <a:pPr eaLnBrk="1" hangingPunct="1"/>
            <a:r>
              <a:rPr lang="es-ES" altLang="es-US" b="1">
                <a:solidFill>
                  <a:schemeClr val="accent2"/>
                </a:solidFill>
                <a:hlinkClick r:id="rId11"/>
              </a:rPr>
              <a:t>http://webs.comb.es/aranda/eind.html</a:t>
            </a:r>
            <a:endParaRPr lang="es-ES" altLang="es-US" b="1">
              <a:solidFill>
                <a:schemeClr val="accent2"/>
              </a:solidFill>
              <a:hlinkClick r:id="rId12"/>
            </a:endParaRPr>
          </a:p>
          <a:p>
            <a:pPr eaLnBrk="1" hangingPunct="1"/>
            <a:r>
              <a:rPr lang="es-ES" altLang="es-US" b="1">
                <a:solidFill>
                  <a:schemeClr val="accent2"/>
                </a:solidFill>
                <a:hlinkClick r:id="rId12"/>
              </a:rPr>
              <a:t>http://sabanet.unisabana.edu.co/medicina/semestre3/fisiologia/ec299g.html</a:t>
            </a:r>
            <a:endParaRPr lang="es-ES" altLang="es-US" b="1">
              <a:solidFill>
                <a:schemeClr val="accent2"/>
              </a:solidFill>
              <a:hlinkClick r:id="rId13"/>
            </a:endParaRPr>
          </a:p>
          <a:p>
            <a:pPr eaLnBrk="1" hangingPunct="1"/>
            <a:r>
              <a:rPr lang="es-ES" altLang="es-US" b="1">
                <a:solidFill>
                  <a:schemeClr val="accent2"/>
                </a:solidFill>
                <a:hlinkClick r:id="rId13"/>
              </a:rPr>
              <a:t>http://www.vet.ohio-state.edu/docs/vm600/ecglab/image01.html</a:t>
            </a:r>
            <a:endParaRPr lang="es-ES" altLang="es-US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1258888" y="-26988"/>
          <a:ext cx="6985000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Fotografía de Photo Editor" r:id="rId4" imgW="2352381" imgH="2647619" progId="MSPhotoEd.3">
                  <p:embed/>
                </p:oleObj>
              </mc:Choice>
              <mc:Fallback>
                <p:oleObj name="Fotografía de Photo Editor" r:id="rId4" imgW="2352381" imgH="2647619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-26988"/>
                        <a:ext cx="6985000" cy="6858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3275013" y="981075"/>
            <a:ext cx="288925" cy="792163"/>
          </a:xfrm>
          <a:prstGeom prst="line">
            <a:avLst/>
          </a:prstGeom>
          <a:noFill/>
          <a:ln w="1270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3708400" y="1196975"/>
            <a:ext cx="215900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S" altLang="es-CL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H="1">
            <a:off x="2771775" y="2924175"/>
            <a:ext cx="863600" cy="217488"/>
          </a:xfrm>
          <a:prstGeom prst="line">
            <a:avLst/>
          </a:prstGeom>
          <a:noFill/>
          <a:ln w="1270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4786313" y="4724400"/>
            <a:ext cx="649287" cy="1800225"/>
          </a:xfrm>
          <a:prstGeom prst="line">
            <a:avLst/>
          </a:prstGeom>
          <a:noFill/>
          <a:ln w="1270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5076825" y="2924175"/>
            <a:ext cx="2808288" cy="144463"/>
          </a:xfrm>
          <a:prstGeom prst="line">
            <a:avLst/>
          </a:prstGeom>
          <a:noFill/>
          <a:ln w="1905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 flipH="1" flipV="1">
            <a:off x="4645025" y="1844675"/>
            <a:ext cx="358775" cy="719138"/>
          </a:xfrm>
          <a:prstGeom prst="line">
            <a:avLst/>
          </a:prstGeom>
          <a:noFill/>
          <a:ln w="1270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6153" name="Rectangle 10"/>
          <p:cNvSpPr>
            <a:spLocks noChangeArrowheads="1"/>
          </p:cNvSpPr>
          <p:nvPr/>
        </p:nvSpPr>
        <p:spPr bwMode="auto">
          <a:xfrm>
            <a:off x="3708400" y="2997200"/>
            <a:ext cx="215900" cy="36036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S" altLang="es-CL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/>
      <p:bldP spid="10246" grpId="0" animBg="1"/>
      <p:bldP spid="10247" grpId="0" animBg="1"/>
      <p:bldP spid="10248" grpId="0" animBg="1"/>
      <p:bldP spid="102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3"/>
          <p:cNvGraphicFramePr>
            <a:graphicFrameLocks noChangeAspect="1"/>
          </p:cNvGraphicFramePr>
          <p:nvPr/>
        </p:nvGraphicFramePr>
        <p:xfrm>
          <a:off x="323850" y="592138"/>
          <a:ext cx="8532813" cy="557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Fotografía de Photo Editor" r:id="rId3" imgW="5191850" imgH="3390476" progId="MSPhotoEd.3">
                  <p:embed/>
                </p:oleObj>
              </mc:Choice>
              <mc:Fallback>
                <p:oleObj name="Fotografía de Photo Editor" r:id="rId3" imgW="5191850" imgH="3390476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592138"/>
                        <a:ext cx="8532813" cy="5573712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8243888" y="2492375"/>
            <a:ext cx="431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L" altLang="es-US" sz="2800" b="1"/>
              <a:t>+</a:t>
            </a:r>
            <a:endParaRPr lang="es-ES" altLang="es-US" sz="2800" b="1"/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6877050" y="981075"/>
            <a:ext cx="431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L" altLang="es-US" sz="2800" b="1"/>
              <a:t>_</a:t>
            </a:r>
            <a:endParaRPr lang="es-ES" altLang="es-US" sz="2800" b="1"/>
          </a:p>
        </p:txBody>
      </p:sp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3203575" y="4565650"/>
            <a:ext cx="431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L" altLang="es-US" sz="2800" b="1"/>
              <a:t>+</a:t>
            </a:r>
            <a:endParaRPr lang="es-ES" altLang="es-US" sz="2800" b="1"/>
          </a:p>
        </p:txBody>
      </p:sp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2195513" y="3773488"/>
            <a:ext cx="431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L" altLang="es-US" sz="2800" b="1"/>
              <a:t>_</a:t>
            </a:r>
            <a:endParaRPr lang="es-ES" altLang="es-US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1258888" y="-26988"/>
          <a:ext cx="6985000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Fotografía de Photo Editor" r:id="rId3" imgW="2352381" imgH="2647619" progId="MSPhotoEd.3">
                  <p:embed/>
                </p:oleObj>
              </mc:Choice>
              <mc:Fallback>
                <p:oleObj name="Fotografía de Photo Editor" r:id="rId3" imgW="2352381" imgH="264761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-26988"/>
                        <a:ext cx="6985000" cy="6858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3275013" y="981075"/>
            <a:ext cx="288925" cy="792163"/>
          </a:xfrm>
          <a:prstGeom prst="line">
            <a:avLst/>
          </a:prstGeom>
          <a:noFill/>
          <a:ln w="1270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708400" y="1196975"/>
            <a:ext cx="215900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S" altLang="es-CL"/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 flipH="1">
            <a:off x="2771775" y="2924175"/>
            <a:ext cx="863600" cy="217488"/>
          </a:xfrm>
          <a:prstGeom prst="line">
            <a:avLst/>
          </a:prstGeom>
          <a:noFill/>
          <a:ln w="1270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4786313" y="4724400"/>
            <a:ext cx="649287" cy="1800225"/>
          </a:xfrm>
          <a:prstGeom prst="line">
            <a:avLst/>
          </a:prstGeom>
          <a:noFill/>
          <a:ln w="1270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5076825" y="2924175"/>
            <a:ext cx="2808288" cy="144463"/>
          </a:xfrm>
          <a:prstGeom prst="line">
            <a:avLst/>
          </a:prstGeom>
          <a:noFill/>
          <a:ln w="1905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 flipH="1" flipV="1">
            <a:off x="4645025" y="1844675"/>
            <a:ext cx="358775" cy="719138"/>
          </a:xfrm>
          <a:prstGeom prst="line">
            <a:avLst/>
          </a:prstGeom>
          <a:noFill/>
          <a:ln w="1270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3708400" y="2997200"/>
            <a:ext cx="215900" cy="36036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S" altLang="es-CL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remove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5" presetClass="entr" presetSubtype="0" fill="remove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5" presetClass="entr" presetSubtype="0" fill="remove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5" presetClass="entr" presetSubtype="0" fill="remove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/>
      <p:bldP spid="12293" grpId="0" animBg="1"/>
      <p:bldP spid="12294" grpId="0" animBg="1"/>
      <p:bldP spid="12295" grpId="0" animBg="1"/>
      <p:bldP spid="122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258888" y="-26988"/>
          <a:ext cx="6985000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Fotografía de Photo Editor" r:id="rId3" imgW="2352381" imgH="2647619" progId="MSPhotoEd.3">
                  <p:embed/>
                </p:oleObj>
              </mc:Choice>
              <mc:Fallback>
                <p:oleObj name="Fotografía de Photo Editor" r:id="rId3" imgW="2352381" imgH="264761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-26988"/>
                        <a:ext cx="6985000" cy="6858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3275013" y="981075"/>
            <a:ext cx="288925" cy="792163"/>
          </a:xfrm>
          <a:prstGeom prst="line">
            <a:avLst/>
          </a:prstGeom>
          <a:noFill/>
          <a:ln w="1270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3708400" y="1196975"/>
            <a:ext cx="215900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S" altLang="es-CL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H="1">
            <a:off x="2771775" y="2924175"/>
            <a:ext cx="863600" cy="217488"/>
          </a:xfrm>
          <a:prstGeom prst="line">
            <a:avLst/>
          </a:prstGeom>
          <a:noFill/>
          <a:ln w="1270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4786313" y="4724400"/>
            <a:ext cx="649287" cy="1800225"/>
          </a:xfrm>
          <a:prstGeom prst="line">
            <a:avLst/>
          </a:prstGeom>
          <a:noFill/>
          <a:ln w="1270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5076825" y="2924175"/>
            <a:ext cx="2808288" cy="144463"/>
          </a:xfrm>
          <a:prstGeom prst="line">
            <a:avLst/>
          </a:prstGeom>
          <a:noFill/>
          <a:ln w="1905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 flipH="1" flipV="1">
            <a:off x="4645025" y="1844675"/>
            <a:ext cx="358775" cy="719138"/>
          </a:xfrm>
          <a:prstGeom prst="line">
            <a:avLst/>
          </a:prstGeom>
          <a:noFill/>
          <a:ln w="1270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3708400" y="2997200"/>
            <a:ext cx="215900" cy="36036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US" altLang="es-CL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remove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5" presetClass="entr" presetSubtype="0" fill="remove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remove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5" presetClass="entr" presetSubtype="0" fill="remove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5" presetClass="entr" presetSubtype="0" fill="remove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/>
      <p:bldP spid="15365" grpId="0" animBg="1"/>
      <p:bldP spid="15366" grpId="0" animBg="1"/>
      <p:bldP spid="15367" grpId="0" animBg="1"/>
      <p:bldP spid="1536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607</Words>
  <Application>Microsoft Office PowerPoint</Application>
  <PresentationFormat>Presentación en pantalla (4:3)</PresentationFormat>
  <Paragraphs>224</Paragraphs>
  <Slides>53</Slides>
  <Notes>0</Notes>
  <HiddenSlides>13</HiddenSlides>
  <MMClips>1</MMClips>
  <ScaleCrop>false</ScaleCrop>
  <HeadingPairs>
    <vt:vector size="8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53</vt:i4>
      </vt:variant>
    </vt:vector>
  </HeadingPairs>
  <TitlesOfParts>
    <vt:vector size="58" baseType="lpstr">
      <vt:lpstr>Arial</vt:lpstr>
      <vt:lpstr>Calibri</vt:lpstr>
      <vt:lpstr>Diseño predeterminado</vt:lpstr>
      <vt:lpstr>Fotografía de Microsoft Photo Editor 3.0</vt:lpstr>
      <vt:lpstr>Foto de Microsoft Photo Editor 3.0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 Lillo Home</dc:creator>
  <cp:lastModifiedBy>docente</cp:lastModifiedBy>
  <cp:revision>24</cp:revision>
  <dcterms:created xsi:type="dcterms:W3CDTF">2003-09-21T22:43:54Z</dcterms:created>
  <dcterms:modified xsi:type="dcterms:W3CDTF">2021-06-01T20:29:53Z</dcterms:modified>
</cp:coreProperties>
</file>